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80" r:id="rId5"/>
    <p:sldMasterId id="2147483671" r:id="rId6"/>
    <p:sldMasterId id="2147483693" r:id="rId7"/>
    <p:sldMasterId id="2147483648" r:id="rId8"/>
  </p:sldMasterIdLst>
  <p:notesMasterIdLst>
    <p:notesMasterId r:id="rId23"/>
  </p:notesMasterIdLst>
  <p:handoutMasterIdLst>
    <p:handoutMasterId r:id="rId24"/>
  </p:handoutMasterIdLst>
  <p:sldIdLst>
    <p:sldId id="510" r:id="rId9"/>
    <p:sldId id="517" r:id="rId10"/>
    <p:sldId id="518" r:id="rId11"/>
    <p:sldId id="516" r:id="rId12"/>
    <p:sldId id="522" r:id="rId13"/>
    <p:sldId id="521" r:id="rId14"/>
    <p:sldId id="503" r:id="rId15"/>
    <p:sldId id="531" r:id="rId16"/>
    <p:sldId id="532" r:id="rId17"/>
    <p:sldId id="529" r:id="rId18"/>
    <p:sldId id="530" r:id="rId19"/>
    <p:sldId id="533" r:id="rId20"/>
    <p:sldId id="534" r:id="rId21"/>
    <p:sldId id="48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F6F6"/>
    <a:srgbClr val="FFFF00"/>
    <a:srgbClr val="FFFF7E"/>
    <a:srgbClr val="585E60"/>
    <a:srgbClr val="002776"/>
    <a:srgbClr val="2F92D5"/>
    <a:srgbClr val="277DCA"/>
    <a:srgbClr val="397EC1"/>
    <a:srgbClr val="3648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36" autoAdjust="0"/>
    <p:restoredTop sz="76813" autoAdjust="0"/>
  </p:normalViewPr>
  <p:slideViewPr>
    <p:cSldViewPr snapToGrid="0" snapToObjects="1">
      <p:cViewPr varScale="1">
        <p:scale>
          <a:sx n="76" d="100"/>
          <a:sy n="76" d="100"/>
        </p:scale>
        <p:origin x="912" y="200"/>
      </p:cViewPr>
      <p:guideLst>
        <p:guide orient="horz" pos="2160"/>
        <p:guide pos="2880"/>
      </p:guideLst>
    </p:cSldViewPr>
  </p:slideViewPr>
  <p:outlineViewPr>
    <p:cViewPr>
      <p:scale>
        <a:sx n="33" d="100"/>
        <a:sy n="33" d="100"/>
      </p:scale>
      <p:origin x="0" y="9472"/>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'OPAL-K FY 2015-2022'!$A$2</c:f>
              <c:strCache>
                <c:ptCount val="1"/>
                <c:pt idx="0">
                  <c:v>OPAL-K Consult Calls </c:v>
                </c:pt>
              </c:strCache>
            </c:strRef>
          </c:tx>
          <c:spPr>
            <a:solidFill>
              <a:schemeClr val="accent1"/>
            </a:solidFill>
            <a:ln>
              <a:noFill/>
            </a:ln>
            <a:effectLst/>
          </c:spPr>
          <c:invertIfNegative val="0"/>
          <c:dLbls>
            <c:dLbl>
              <c:idx val="0"/>
              <c:tx>
                <c:rich>
                  <a:bodyPr/>
                  <a:lstStyle/>
                  <a:p>
                    <a:fld id="{17B4238E-2320-4FBD-903C-C9A6FB85B379}" type="CELLRANGE">
                      <a:rPr lang="en-US"/>
                      <a:pPr/>
                      <a:t>[CELLRANGE]</a:t>
                    </a:fld>
                    <a:endParaRPr lang="en-US" baseline="0"/>
                  </a:p>
                  <a:p>
                    <a:fld id="{00F4A0FC-4F20-4E2F-BCF3-1CFBA484CD77}"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44A5-4644-BE75-74B314F00B7B}"/>
                </c:ext>
              </c:extLst>
            </c:dLbl>
            <c:dLbl>
              <c:idx val="1"/>
              <c:tx>
                <c:rich>
                  <a:bodyPr/>
                  <a:lstStyle/>
                  <a:p>
                    <a:fld id="{87C6ED24-2C93-4C8E-92B0-1DAAFDB854A2}" type="CELLRANGE">
                      <a:rPr lang="en-US"/>
                      <a:pPr/>
                      <a:t>[CELLRANGE]</a:t>
                    </a:fld>
                    <a:endParaRPr lang="en-US" baseline="0"/>
                  </a:p>
                  <a:p>
                    <a:fld id="{7A83492F-FB42-4080-B579-0CA63A349DF6}"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44A5-4644-BE75-74B314F00B7B}"/>
                </c:ext>
              </c:extLst>
            </c:dLbl>
            <c:dLbl>
              <c:idx val="2"/>
              <c:tx>
                <c:rich>
                  <a:bodyPr/>
                  <a:lstStyle/>
                  <a:p>
                    <a:fld id="{1A022C69-42BA-4123-ABA6-1907DEED3EB1}" type="CELLRANGE">
                      <a:rPr lang="en-US"/>
                      <a:pPr/>
                      <a:t>[CELLRANGE]</a:t>
                    </a:fld>
                    <a:endParaRPr lang="en-US" baseline="0"/>
                  </a:p>
                  <a:p>
                    <a:fld id="{9431CC1D-34F2-4BB3-9F36-7280D234F6ED}"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44A5-4644-BE75-74B314F00B7B}"/>
                </c:ext>
              </c:extLst>
            </c:dLbl>
            <c:dLbl>
              <c:idx val="3"/>
              <c:tx>
                <c:rich>
                  <a:bodyPr/>
                  <a:lstStyle/>
                  <a:p>
                    <a:fld id="{BC1F79AA-238C-4D21-9C5E-751DB989B8A6}" type="CELLRANGE">
                      <a:rPr lang="en-US"/>
                      <a:pPr/>
                      <a:t>[CELLRANGE]</a:t>
                    </a:fld>
                    <a:endParaRPr lang="en-US" baseline="0"/>
                  </a:p>
                  <a:p>
                    <a:fld id="{BC369D4B-2F28-4242-AF28-342BC5117C95}"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44A5-4644-BE75-74B314F00B7B}"/>
                </c:ext>
              </c:extLst>
            </c:dLbl>
            <c:dLbl>
              <c:idx val="4"/>
              <c:tx>
                <c:rich>
                  <a:bodyPr/>
                  <a:lstStyle/>
                  <a:p>
                    <a:fld id="{EC8A41AA-9D33-42D8-85F1-73BAC9A90708}" type="CELLRANGE">
                      <a:rPr lang="en-US"/>
                      <a:pPr/>
                      <a:t>[CELLRANGE]</a:t>
                    </a:fld>
                    <a:endParaRPr lang="en-US" baseline="0"/>
                  </a:p>
                  <a:p>
                    <a:fld id="{427D3405-428E-4740-88D3-8D1E98F5F564}"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4-44A5-4644-BE75-74B314F00B7B}"/>
                </c:ext>
              </c:extLst>
            </c:dLbl>
            <c:dLbl>
              <c:idx val="5"/>
              <c:tx>
                <c:rich>
                  <a:bodyPr/>
                  <a:lstStyle/>
                  <a:p>
                    <a:fld id="{F8AF6E30-91B3-40CF-8859-888F94DE8A29}" type="CELLRANGE">
                      <a:rPr lang="en-US"/>
                      <a:pPr/>
                      <a:t>[CELLRANGE]</a:t>
                    </a:fld>
                    <a:endParaRPr lang="en-US" baseline="0"/>
                  </a:p>
                  <a:p>
                    <a:fld id="{7D0AF101-7B0B-4DF4-8445-CD75A5F283D4}"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44A5-4644-BE75-74B314F00B7B}"/>
                </c:ext>
              </c:extLst>
            </c:dLbl>
            <c:dLbl>
              <c:idx val="6"/>
              <c:tx>
                <c:rich>
                  <a:bodyPr/>
                  <a:lstStyle/>
                  <a:p>
                    <a:fld id="{97E658F1-3AF4-4D8E-A02E-428FC8EB7E61}" type="CELLRANGE">
                      <a:rPr lang="en-US"/>
                      <a:pPr/>
                      <a:t>[CELLRANGE]</a:t>
                    </a:fld>
                    <a:endParaRPr lang="en-US" baseline="0"/>
                  </a:p>
                  <a:p>
                    <a:fld id="{BCFCE0B9-6F1E-4D47-8528-4133CB493648}"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44A5-4644-BE75-74B314F00B7B}"/>
                </c:ext>
              </c:extLst>
            </c:dLbl>
            <c:dLbl>
              <c:idx val="7"/>
              <c:tx>
                <c:rich>
                  <a:bodyPr/>
                  <a:lstStyle/>
                  <a:p>
                    <a:fld id="{9D18E18A-A5B7-44FE-A57F-9C242A30BA0E}" type="CELLRANGE">
                      <a:rPr lang="en-US"/>
                      <a:pPr/>
                      <a:t>[CELLRANGE]</a:t>
                    </a:fld>
                    <a:endParaRPr lang="en-US" baseline="0"/>
                  </a:p>
                  <a:p>
                    <a:fld id="{4BD1EF0A-5732-4CAB-9966-5A18EEC75C52}"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44A5-4644-BE75-74B314F00B7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'OPAL-K FY 2015-2022'!$B$1:$I$1</c:f>
              <c:strCache>
                <c:ptCount val="8"/>
                <c:pt idx="0">
                  <c:v>FY 2015</c:v>
                </c:pt>
                <c:pt idx="1">
                  <c:v>FY 2016</c:v>
                </c:pt>
                <c:pt idx="2">
                  <c:v>FY 2017</c:v>
                </c:pt>
                <c:pt idx="3">
                  <c:v>FY 2018</c:v>
                </c:pt>
                <c:pt idx="4">
                  <c:v>FY 2019</c:v>
                </c:pt>
                <c:pt idx="5">
                  <c:v>FY 2020</c:v>
                </c:pt>
                <c:pt idx="6">
                  <c:v>FY 2021</c:v>
                </c:pt>
                <c:pt idx="7">
                  <c:v>FY 2022</c:v>
                </c:pt>
              </c:strCache>
            </c:strRef>
          </c:cat>
          <c:val>
            <c:numRef>
              <c:f>'OPAL-K FY 2015-2022'!$B$2:$I$2</c:f>
              <c:numCache>
                <c:formatCode>General</c:formatCode>
                <c:ptCount val="8"/>
                <c:pt idx="0">
                  <c:v>473</c:v>
                </c:pt>
                <c:pt idx="1">
                  <c:v>534</c:v>
                </c:pt>
                <c:pt idx="2">
                  <c:v>555</c:v>
                </c:pt>
                <c:pt idx="3">
                  <c:v>597</c:v>
                </c:pt>
                <c:pt idx="4">
                  <c:v>704</c:v>
                </c:pt>
                <c:pt idx="5">
                  <c:v>789</c:v>
                </c:pt>
                <c:pt idx="6">
                  <c:v>1053</c:v>
                </c:pt>
                <c:pt idx="7">
                  <c:v>1214</c:v>
                </c:pt>
              </c:numCache>
            </c:numRef>
          </c:val>
          <c:extLst>
            <c:ext xmlns:c15="http://schemas.microsoft.com/office/drawing/2012/chart" uri="{02D57815-91ED-43cb-92C2-25804820EDAC}">
              <c15:datalabelsRange>
                <c15:f>'OPAL-K FY 2015-2022'!$B$4:$I$4</c15:f>
                <c15:dlblRangeCache>
                  <c:ptCount val="8"/>
                  <c:pt idx="1">
                    <c:v>12%</c:v>
                  </c:pt>
                  <c:pt idx="2">
                    <c:v>3%</c:v>
                  </c:pt>
                  <c:pt idx="3">
                    <c:v>7%</c:v>
                  </c:pt>
                  <c:pt idx="4">
                    <c:v>17%</c:v>
                  </c:pt>
                  <c:pt idx="5">
                    <c:v>12%</c:v>
                  </c:pt>
                  <c:pt idx="6">
                    <c:v>33%</c:v>
                  </c:pt>
                  <c:pt idx="7">
                    <c:v>15%</c:v>
                  </c:pt>
                </c15:dlblRangeCache>
              </c15:datalabelsRange>
            </c:ext>
            <c:ext xmlns:c16="http://schemas.microsoft.com/office/drawing/2014/chart" uri="{C3380CC4-5D6E-409C-BE32-E72D297353CC}">
              <c16:uniqueId val="{00000009-44A5-4644-BE75-74B314F00B7B}"/>
            </c:ext>
          </c:extLst>
        </c:ser>
        <c:dLbls>
          <c:dLblPos val="outEnd"/>
          <c:showLegendKey val="0"/>
          <c:showVal val="1"/>
          <c:showCatName val="0"/>
          <c:showSerName val="0"/>
          <c:showPercent val="0"/>
          <c:showBubbleSize val="0"/>
        </c:dLbls>
        <c:gapWidth val="219"/>
        <c:overlap val="-27"/>
        <c:axId val="653089375"/>
        <c:axId val="658259583"/>
      </c:barChart>
      <c:catAx>
        <c:axId val="65308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658259583"/>
        <c:crosses val="autoZero"/>
        <c:auto val="1"/>
        <c:lblAlgn val="ctr"/>
        <c:lblOffset val="100"/>
        <c:noMultiLvlLbl val="0"/>
      </c:catAx>
      <c:valAx>
        <c:axId val="6582595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rgbClr val="000000"/>
                    </a:solidFill>
                    <a:latin typeface="+mn-lt"/>
                    <a:ea typeface="+mn-ea"/>
                    <a:cs typeface="+mn-cs"/>
                  </a:defRPr>
                </a:pPr>
                <a:r>
                  <a:rPr lang="en-US" sz="1600" dirty="0">
                    <a:solidFill>
                      <a:srgbClr val="000000"/>
                    </a:solidFill>
                  </a:rPr>
                  <a:t>Number of Consults Provided </a:t>
                </a:r>
              </a:p>
            </c:rich>
          </c:tx>
          <c:layout>
            <c:manualLayout>
              <c:xMode val="edge"/>
              <c:yMode val="edge"/>
              <c:x val="9.1260435966192925E-3"/>
              <c:y val="0.1651210776077975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308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4020828041657"/>
          <c:y val="3.5642382219665397E-2"/>
          <c:w val="0.75532486664973331"/>
          <c:h val="0.79763032251934818"/>
        </c:manualLayout>
      </c:layout>
      <c:barChart>
        <c:barDir val="col"/>
        <c:grouping val="stacked"/>
        <c:varyColors val="0"/>
        <c:ser>
          <c:idx val="0"/>
          <c:order val="0"/>
          <c:tx>
            <c:strRef>
              <c:f>'[Chart in Microsoft PowerPoint]OPAL-A FY 2019-2022'!$A$2</c:f>
              <c:strCache>
                <c:ptCount val="1"/>
                <c:pt idx="0">
                  <c:v>OPAL-A Consult Calls</c:v>
                </c:pt>
              </c:strCache>
            </c:strRef>
          </c:tx>
          <c:spPr>
            <a:solidFill>
              <a:schemeClr val="accent1"/>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6B-4863-88BB-D421E9FC6A94}"/>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6B-4863-88BB-D421E9FC6A94}"/>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6B-4863-88BB-D421E9FC6A94}"/>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6B-4863-88BB-D421E9FC6A9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PowerPoint]OPAL-A FY 2019-2022'!$B$1:$E$1</c:f>
              <c:strCache>
                <c:ptCount val="4"/>
                <c:pt idx="0">
                  <c:v>FY 2019</c:v>
                </c:pt>
                <c:pt idx="1">
                  <c:v>FY 2020</c:v>
                </c:pt>
                <c:pt idx="2">
                  <c:v>FY 2021</c:v>
                </c:pt>
                <c:pt idx="3">
                  <c:v>FY 2022</c:v>
                </c:pt>
              </c:strCache>
            </c:strRef>
          </c:cat>
          <c:val>
            <c:numRef>
              <c:f>'[Chart in Microsoft PowerPoint]OPAL-A FY 2019-2022'!$B$2:$E$2</c:f>
              <c:numCache>
                <c:formatCode>General</c:formatCode>
                <c:ptCount val="4"/>
                <c:pt idx="0">
                  <c:v>325</c:v>
                </c:pt>
                <c:pt idx="1">
                  <c:v>717</c:v>
                </c:pt>
                <c:pt idx="2">
                  <c:v>1047</c:v>
                </c:pt>
                <c:pt idx="3">
                  <c:v>1086</c:v>
                </c:pt>
              </c:numCache>
            </c:numRef>
          </c:val>
          <c:extLst>
            <c:ext xmlns:c16="http://schemas.microsoft.com/office/drawing/2014/chart" uri="{C3380CC4-5D6E-409C-BE32-E72D297353CC}">
              <c16:uniqueId val="{00000004-D66B-4863-88BB-D421E9FC6A94}"/>
            </c:ext>
          </c:extLst>
        </c:ser>
        <c:ser>
          <c:idx val="1"/>
          <c:order val="1"/>
          <c:tx>
            <c:strRef>
              <c:f>'[Chart in Microsoft PowerPoint]OPAL-A FY 2019-2022'!$A$3</c:f>
              <c:strCache>
                <c:ptCount val="1"/>
                <c:pt idx="0">
                  <c:v>17-Y-O &amp; Under </c:v>
                </c:pt>
              </c:strCache>
            </c:strRef>
          </c:tx>
          <c:spPr>
            <a:solidFill>
              <a:schemeClr val="accent2"/>
            </a:solidFill>
            <a:ln>
              <a:noFill/>
            </a:ln>
            <a:effectLst/>
          </c:spPr>
          <c:invertIfNegative val="0"/>
          <c:dLbls>
            <c:dLbl>
              <c:idx val="0"/>
              <c:layout>
                <c:manualLayout>
                  <c:x val="-3.3189627048419209E-17"/>
                  <c:y val="-5.23965327216682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6B-4863-88BB-D421E9FC6A94}"/>
                </c:ext>
              </c:extLst>
            </c:dLbl>
            <c:dLbl>
              <c:idx val="1"/>
              <c:layout>
                <c:manualLayout>
                  <c:x val="0"/>
                  <c:y val="-5.87512994857175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6B-4863-88BB-D421E9FC6A94}"/>
                </c:ext>
              </c:extLst>
            </c:dLbl>
            <c:dLbl>
              <c:idx val="2"/>
              <c:layout>
                <c:manualLayout>
                  <c:x val="-1.3275850819367683E-16"/>
                  <c:y val="-6.12147722627357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6B-4863-88BB-D421E9FC6A94}"/>
                </c:ext>
              </c:extLst>
            </c:dLbl>
            <c:dLbl>
              <c:idx val="3"/>
              <c:layout>
                <c:manualLayout>
                  <c:x val="-1.3275850819367683E-16"/>
                  <c:y val="-4.83565073585941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6B-4863-88BB-D421E9FC6A9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PowerPoint]OPAL-A FY 2019-2022'!$B$1:$E$1</c:f>
              <c:strCache>
                <c:ptCount val="4"/>
                <c:pt idx="0">
                  <c:v>FY 2019</c:v>
                </c:pt>
                <c:pt idx="1">
                  <c:v>FY 2020</c:v>
                </c:pt>
                <c:pt idx="2">
                  <c:v>FY 2021</c:v>
                </c:pt>
                <c:pt idx="3">
                  <c:v>FY 2022</c:v>
                </c:pt>
              </c:strCache>
            </c:strRef>
          </c:cat>
          <c:val>
            <c:numRef>
              <c:f>'[Chart in Microsoft PowerPoint]OPAL-A FY 2019-2022'!$B$3:$E$3</c:f>
              <c:numCache>
                <c:formatCode>General</c:formatCode>
                <c:ptCount val="4"/>
                <c:pt idx="0">
                  <c:v>20</c:v>
                </c:pt>
                <c:pt idx="1">
                  <c:v>77</c:v>
                </c:pt>
                <c:pt idx="2">
                  <c:v>65</c:v>
                </c:pt>
                <c:pt idx="3">
                  <c:v>69</c:v>
                </c:pt>
              </c:numCache>
            </c:numRef>
          </c:val>
          <c:extLst>
            <c:ext xmlns:c16="http://schemas.microsoft.com/office/drawing/2014/chart" uri="{C3380CC4-5D6E-409C-BE32-E72D297353CC}">
              <c16:uniqueId val="{00000009-D66B-4863-88BB-D421E9FC6A94}"/>
            </c:ext>
          </c:extLst>
        </c:ser>
        <c:dLbls>
          <c:dLblPos val="inEnd"/>
          <c:showLegendKey val="0"/>
          <c:showVal val="1"/>
          <c:showCatName val="0"/>
          <c:showSerName val="0"/>
          <c:showPercent val="0"/>
          <c:showBubbleSize val="0"/>
        </c:dLbls>
        <c:gapWidth val="219"/>
        <c:overlap val="100"/>
        <c:axId val="685827423"/>
        <c:axId val="655789135"/>
      </c:barChart>
      <c:catAx>
        <c:axId val="68582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655789135"/>
        <c:crosses val="autoZero"/>
        <c:auto val="1"/>
        <c:lblAlgn val="ctr"/>
        <c:lblOffset val="100"/>
        <c:noMultiLvlLbl val="0"/>
      </c:catAx>
      <c:valAx>
        <c:axId val="6557891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US" sz="1400" dirty="0">
                    <a:solidFill>
                      <a:srgbClr val="000000"/>
                    </a:solidFill>
                  </a:rPr>
                  <a:t>Number of Consults Provided  </a:t>
                </a:r>
              </a:p>
            </c:rich>
          </c:tx>
          <c:layout>
            <c:manualLayout>
              <c:xMode val="edge"/>
              <c:yMode val="edge"/>
              <c:x val="2.5673863347726693E-2"/>
              <c:y val="0.2572188654962325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827423"/>
        <c:crosses val="autoZero"/>
        <c:crossBetween val="between"/>
      </c:valAx>
      <c:spPr>
        <a:noFill/>
        <a:ln>
          <a:noFill/>
        </a:ln>
        <a:effectLst/>
      </c:spPr>
    </c:plotArea>
    <c:legend>
      <c:legendPos val="b"/>
      <c:layout>
        <c:manualLayout>
          <c:xMode val="edge"/>
          <c:yMode val="edge"/>
          <c:x val="0.19676085852171704"/>
          <c:y val="0.91553522473776361"/>
          <c:w val="0.60325234950469897"/>
          <c:h val="6.9451127028468007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'OPAL-K Call Duration Counts'!$B$1</c:f>
              <c:strCache>
                <c:ptCount val="1"/>
                <c:pt idx="0">
                  <c:v>Number of OPAL-K Calls n=6339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'OPAL-K Call Duration Counts'!$A$2:$A$10</c:f>
              <c:numCache>
                <c:formatCode>General</c:formatCode>
                <c:ptCount val="9"/>
                <c:pt idx="0">
                  <c:v>5</c:v>
                </c:pt>
                <c:pt idx="1">
                  <c:v>10</c:v>
                </c:pt>
                <c:pt idx="2">
                  <c:v>15</c:v>
                </c:pt>
                <c:pt idx="3">
                  <c:v>20</c:v>
                </c:pt>
                <c:pt idx="4">
                  <c:v>30</c:v>
                </c:pt>
                <c:pt idx="5">
                  <c:v>45</c:v>
                </c:pt>
                <c:pt idx="6">
                  <c:v>60</c:v>
                </c:pt>
                <c:pt idx="7">
                  <c:v>90</c:v>
                </c:pt>
                <c:pt idx="8">
                  <c:v>120</c:v>
                </c:pt>
              </c:numCache>
            </c:numRef>
          </c:cat>
          <c:val>
            <c:numRef>
              <c:f>'OPAL-K Call Duration Counts'!$B$2:$B$10</c:f>
              <c:numCache>
                <c:formatCode>General</c:formatCode>
                <c:ptCount val="9"/>
                <c:pt idx="0">
                  <c:v>117</c:v>
                </c:pt>
                <c:pt idx="1">
                  <c:v>1301</c:v>
                </c:pt>
                <c:pt idx="2">
                  <c:v>2274</c:v>
                </c:pt>
                <c:pt idx="3">
                  <c:v>1662</c:v>
                </c:pt>
                <c:pt idx="4">
                  <c:v>851</c:v>
                </c:pt>
                <c:pt idx="5">
                  <c:v>108</c:v>
                </c:pt>
                <c:pt idx="6">
                  <c:v>23</c:v>
                </c:pt>
                <c:pt idx="7">
                  <c:v>2</c:v>
                </c:pt>
                <c:pt idx="8">
                  <c:v>1</c:v>
                </c:pt>
              </c:numCache>
            </c:numRef>
          </c:val>
          <c:extLst>
            <c:ext xmlns:c16="http://schemas.microsoft.com/office/drawing/2014/chart" uri="{C3380CC4-5D6E-409C-BE32-E72D297353CC}">
              <c16:uniqueId val="{00000000-8481-45C6-BF04-646D41ECF051}"/>
            </c:ext>
          </c:extLst>
        </c:ser>
        <c:dLbls>
          <c:showLegendKey val="0"/>
          <c:showVal val="0"/>
          <c:showCatName val="0"/>
          <c:showSerName val="0"/>
          <c:showPercent val="0"/>
          <c:showBubbleSize val="0"/>
        </c:dLbls>
        <c:gapWidth val="219"/>
        <c:overlap val="-27"/>
        <c:axId val="763108368"/>
        <c:axId val="763109352"/>
      </c:barChart>
      <c:catAx>
        <c:axId val="763108368"/>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0" dirty="0">
                    <a:solidFill>
                      <a:srgbClr val="000000"/>
                    </a:solidFill>
                  </a:rPr>
                  <a:t>Length</a:t>
                </a:r>
                <a:r>
                  <a:rPr lang="en-US" sz="1800" b="0" baseline="0" dirty="0">
                    <a:solidFill>
                      <a:srgbClr val="000000"/>
                    </a:solidFill>
                  </a:rPr>
                  <a:t> of call in m</a:t>
                </a:r>
                <a:r>
                  <a:rPr lang="en-US" sz="1800" b="0" dirty="0">
                    <a:solidFill>
                      <a:srgbClr val="000000"/>
                    </a:solidFill>
                  </a:rPr>
                  <a:t>inutes</a:t>
                </a:r>
              </a:p>
            </c:rich>
          </c:tx>
          <c:layout>
            <c:manualLayout>
              <c:xMode val="edge"/>
              <c:yMode val="edge"/>
              <c:x val="0.38375363755539232"/>
              <c:y val="0.9187353080960317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crossAx val="763109352"/>
        <c:crosses val="autoZero"/>
        <c:auto val="1"/>
        <c:lblAlgn val="ctr"/>
        <c:lblOffset val="100"/>
        <c:noMultiLvlLbl val="0"/>
      </c:catAx>
      <c:valAx>
        <c:axId val="763109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rgbClr val="000000"/>
                    </a:solidFill>
                    <a:latin typeface="+mn-lt"/>
                    <a:ea typeface="+mn-ea"/>
                    <a:cs typeface="+mn-cs"/>
                  </a:defRPr>
                </a:pPr>
                <a:r>
                  <a:rPr lang="en-US" sz="1800" b="0">
                    <a:solidFill>
                      <a:srgbClr val="000000"/>
                    </a:solidFill>
                  </a:rPr>
                  <a:t>Number</a:t>
                </a:r>
                <a:r>
                  <a:rPr lang="en-US" sz="1800" b="0" baseline="0">
                    <a:solidFill>
                      <a:srgbClr val="000000"/>
                    </a:solidFill>
                  </a:rPr>
                  <a:t> of Calls</a:t>
                </a:r>
                <a:endParaRPr lang="en-US" sz="1800" b="0">
                  <a:solidFill>
                    <a:srgbClr val="000000"/>
                  </a:solidFill>
                </a:endParaRPr>
              </a:p>
            </c:rich>
          </c:tx>
          <c:layout>
            <c:manualLayout>
              <c:xMode val="edge"/>
              <c:yMode val="edge"/>
              <c:x val="6.7650673230735137E-3"/>
              <c:y val="0.2180116497591008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63108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Sheet2!$B$1</c:f>
              <c:strCache>
                <c:ptCount val="1"/>
                <c:pt idx="0">
                  <c:v>Count of Consult Calls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Sheet2!$A$2:$A$14</c:f>
              <c:strCache>
                <c:ptCount val="13"/>
                <c:pt idx="0">
                  <c:v>5</c:v>
                </c:pt>
                <c:pt idx="1">
                  <c:v>10</c:v>
                </c:pt>
                <c:pt idx="2">
                  <c:v>15</c:v>
                </c:pt>
                <c:pt idx="3">
                  <c:v>20</c:v>
                </c:pt>
                <c:pt idx="4">
                  <c:v>25</c:v>
                </c:pt>
                <c:pt idx="5">
                  <c:v>30</c:v>
                </c:pt>
                <c:pt idx="6">
                  <c:v>35</c:v>
                </c:pt>
                <c:pt idx="7">
                  <c:v>40</c:v>
                </c:pt>
                <c:pt idx="8">
                  <c:v>45</c:v>
                </c:pt>
                <c:pt idx="9">
                  <c:v>50</c:v>
                </c:pt>
                <c:pt idx="10">
                  <c:v>55</c:v>
                </c:pt>
                <c:pt idx="11">
                  <c:v>60</c:v>
                </c:pt>
                <c:pt idx="12">
                  <c:v>Over 60</c:v>
                </c:pt>
              </c:strCache>
            </c:strRef>
          </c:cat>
          <c:val>
            <c:numRef>
              <c:f>Sheet2!$B$2:$B$14</c:f>
              <c:numCache>
                <c:formatCode>General</c:formatCode>
                <c:ptCount val="13"/>
                <c:pt idx="0">
                  <c:v>130</c:v>
                </c:pt>
                <c:pt idx="1">
                  <c:v>660</c:v>
                </c:pt>
                <c:pt idx="2">
                  <c:v>779</c:v>
                </c:pt>
                <c:pt idx="3">
                  <c:v>777</c:v>
                </c:pt>
                <c:pt idx="4">
                  <c:v>517</c:v>
                </c:pt>
                <c:pt idx="5">
                  <c:v>453</c:v>
                </c:pt>
                <c:pt idx="6">
                  <c:v>194</c:v>
                </c:pt>
                <c:pt idx="7">
                  <c:v>162</c:v>
                </c:pt>
                <c:pt idx="8">
                  <c:v>103</c:v>
                </c:pt>
                <c:pt idx="9">
                  <c:v>16</c:v>
                </c:pt>
                <c:pt idx="10">
                  <c:v>2</c:v>
                </c:pt>
                <c:pt idx="11">
                  <c:v>10</c:v>
                </c:pt>
                <c:pt idx="12">
                  <c:v>8</c:v>
                </c:pt>
              </c:numCache>
            </c:numRef>
          </c:val>
          <c:extLst>
            <c:ext xmlns:c16="http://schemas.microsoft.com/office/drawing/2014/chart" uri="{C3380CC4-5D6E-409C-BE32-E72D297353CC}">
              <c16:uniqueId val="{00000000-169B-490F-95FD-38F955B0D6DF}"/>
            </c:ext>
          </c:extLst>
        </c:ser>
        <c:dLbls>
          <c:dLblPos val="outEnd"/>
          <c:showLegendKey val="0"/>
          <c:showVal val="1"/>
          <c:showCatName val="0"/>
          <c:showSerName val="0"/>
          <c:showPercent val="0"/>
          <c:showBubbleSize val="0"/>
        </c:dLbls>
        <c:gapWidth val="219"/>
        <c:overlap val="-27"/>
        <c:axId val="288572799"/>
        <c:axId val="496978399"/>
      </c:barChart>
      <c:catAx>
        <c:axId val="288572799"/>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800" b="0" dirty="0">
                    <a:solidFill>
                      <a:srgbClr val="000000"/>
                    </a:solidFill>
                  </a:rPr>
                  <a:t>Length of call in minutes</a:t>
                </a:r>
              </a:p>
            </c:rich>
          </c:tx>
          <c:layout>
            <c:manualLayout>
              <c:xMode val="edge"/>
              <c:yMode val="edge"/>
              <c:x val="0.42686063858112333"/>
              <c:y val="0.85912029050198457"/>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crossAx val="496978399"/>
        <c:crosses val="autoZero"/>
        <c:auto val="1"/>
        <c:lblAlgn val="ctr"/>
        <c:lblOffset val="100"/>
        <c:noMultiLvlLbl val="0"/>
      </c:catAx>
      <c:valAx>
        <c:axId val="4969783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US" sz="1800" b="0" dirty="0">
                    <a:solidFill>
                      <a:srgbClr val="000000"/>
                    </a:solidFill>
                  </a:rPr>
                  <a:t>Number of Consult Calls </a:t>
                </a:r>
              </a:p>
            </c:rich>
          </c:tx>
          <c:layout>
            <c:manualLayout>
              <c:xMode val="edge"/>
              <c:yMode val="edge"/>
              <c:x val="6.4716755906996416E-3"/>
              <c:y val="0.1885990035106344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288572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60"/>
      <c:rotY val="10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848754713521073E-2"/>
          <c:y val="7.1640056850601113E-3"/>
          <c:w val="0.90605309707465609"/>
          <c:h val="0.88817528243752142"/>
        </c:manualLayout>
      </c:layout>
      <c:pie3DChart>
        <c:varyColors val="1"/>
        <c:ser>
          <c:idx val="0"/>
          <c:order val="0"/>
          <c:explosion val="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72A-41B2-998B-2B42CA5543F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72A-41B2-998B-2B42CA5543F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72A-41B2-998B-2B42CA5543F1}"/>
              </c:ext>
            </c:extLst>
          </c:dPt>
          <c:dLbls>
            <c:dLbl>
              <c:idx val="0"/>
              <c:layout>
                <c:manualLayout>
                  <c:x val="0.21357956903734232"/>
                  <c:y val="-0.12538815059184796"/>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72A-41B2-998B-2B42CA5543F1}"/>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C00000"/>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072A-41B2-998B-2B42CA5543F1}"/>
                </c:ext>
              </c:extLst>
            </c:dLbl>
            <c:dLbl>
              <c:idx val="2"/>
              <c:delete val="1"/>
              <c:extLst>
                <c:ext xmlns:c15="http://schemas.microsoft.com/office/drawing/2012/chart" uri="{CE6537A1-D6FC-4f65-9D91-7224C49458BB}"/>
                <c:ext xmlns:c16="http://schemas.microsoft.com/office/drawing/2014/chart" uri="{C3380CC4-5D6E-409C-BE32-E72D297353CC}">
                  <c16:uniqueId val="{00000005-072A-41B2-998B-2B42CA5543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C00000"/>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Word]Access'!$A$3:$A$5</c:f>
              <c:strCache>
                <c:ptCount val="2"/>
                <c:pt idx="0">
                  <c:v>Answered Immediately</c:v>
                </c:pt>
                <c:pt idx="1">
                  <c:v>Delayed transfer (simultaneous calls, waited for assigned consultant)</c:v>
                </c:pt>
              </c:strCache>
            </c:strRef>
          </c:cat>
          <c:val>
            <c:numRef>
              <c:f>'[Chart in Microsoft Word]Access'!$B$3:$B$5</c:f>
              <c:numCache>
                <c:formatCode>General</c:formatCode>
                <c:ptCount val="3"/>
                <c:pt idx="0">
                  <c:v>217</c:v>
                </c:pt>
                <c:pt idx="1">
                  <c:v>36</c:v>
                </c:pt>
              </c:numCache>
            </c:numRef>
          </c:val>
          <c:extLst>
            <c:ext xmlns:c16="http://schemas.microsoft.com/office/drawing/2014/chart" uri="{C3380CC4-5D6E-409C-BE32-E72D297353CC}">
              <c16:uniqueId val="{00000006-072A-41B2-998B-2B42CA5543F1}"/>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40"/>
      <c:rotY val="150"/>
      <c:depthPercent val="10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effectLst>
              <a:outerShdw blurRad="88900" sx="102000" sy="102000" algn="ctr" rotWithShape="0">
                <a:schemeClr val="bg1">
                  <a:alpha val="10000"/>
                </a:schemeClr>
              </a:outerShdw>
            </a:effectLst>
          </c:spPr>
          <c:dPt>
            <c:idx val="0"/>
            <c:bubble3D val="0"/>
            <c:explosion val="3"/>
            <c:spPr>
              <a:solidFill>
                <a:schemeClr val="accent1"/>
              </a:solidFill>
              <a:ln>
                <a:noFill/>
              </a:ln>
              <a:effectLst>
                <a:outerShdw blurRad="88900" sx="102000" sy="102000" algn="ctr" rotWithShape="0">
                  <a:schemeClr val="bg1">
                    <a:alpha val="10000"/>
                  </a:schemeClr>
                </a:outerShdw>
              </a:effectLst>
              <a:scene3d>
                <a:camera prst="orthographicFront"/>
                <a:lightRig rig="threePt" dir="t"/>
              </a:scene3d>
              <a:sp3d>
                <a:bevelT w="127000" h="127000"/>
                <a:bevelB w="127000" h="127000"/>
                <a:contourClr>
                  <a:srgbClr val="000000"/>
                </a:contourClr>
              </a:sp3d>
            </c:spPr>
            <c:extLst>
              <c:ext xmlns:c16="http://schemas.microsoft.com/office/drawing/2014/chart" uri="{C3380CC4-5D6E-409C-BE32-E72D297353CC}">
                <c16:uniqueId val="{00000001-8C7F-4621-B5C1-27AD87F747DA}"/>
              </c:ext>
            </c:extLst>
          </c:dPt>
          <c:dPt>
            <c:idx val="1"/>
            <c:bubble3D val="0"/>
            <c:spPr>
              <a:solidFill>
                <a:schemeClr val="accent2"/>
              </a:solidFill>
              <a:ln>
                <a:noFill/>
              </a:ln>
              <a:effectLst>
                <a:outerShdw blurRad="88900" sx="102000" sy="102000" algn="ctr" rotWithShape="0">
                  <a:schemeClr val="bg1">
                    <a:alpha val="10000"/>
                  </a:scheme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C7F-4621-B5C1-27AD87F747DA}"/>
              </c:ext>
            </c:extLst>
          </c:dPt>
          <c:dLbls>
            <c:dLbl>
              <c:idx val="0"/>
              <c:layout>
                <c:manualLayout>
                  <c:x val="1.0097656583599502E-2"/>
                  <c:y val="5.0572605058707393E-2"/>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5">
                            <a:lumMod val="50000"/>
                          </a:schemeClr>
                        </a:solidFill>
                        <a:latin typeface="+mn-lt"/>
                        <a:ea typeface="+mn-ea"/>
                        <a:cs typeface="+mn-cs"/>
                      </a:defRPr>
                    </a:pPr>
                    <a:fld id="{7732A640-7CDF-4B2B-A381-E0E0526F972E}" type="CATEGORYNAME">
                      <a:rPr lang="en-US" sz="1800">
                        <a:solidFill>
                          <a:schemeClr val="accent5">
                            <a:lumMod val="50000"/>
                          </a:schemeClr>
                        </a:solidFill>
                      </a:rPr>
                      <a:pPr>
                        <a:defRPr sz="1800">
                          <a:solidFill>
                            <a:schemeClr val="accent5">
                              <a:lumMod val="50000"/>
                            </a:schemeClr>
                          </a:solidFill>
                        </a:defRPr>
                      </a:pPr>
                      <a:t>[CATEGORY NAME]</a:t>
                    </a:fld>
                    <a:r>
                      <a:rPr lang="en-US" sz="1800" baseline="0">
                        <a:solidFill>
                          <a:schemeClr val="accent5">
                            <a:lumMod val="50000"/>
                          </a:schemeClr>
                        </a:solidFill>
                      </a:rPr>
                      <a:t>,</a:t>
                    </a:r>
                  </a:p>
                  <a:p>
                    <a:pPr>
                      <a:defRPr sz="1800">
                        <a:solidFill>
                          <a:schemeClr val="accent5">
                            <a:lumMod val="50000"/>
                          </a:schemeClr>
                        </a:solidFill>
                      </a:defRPr>
                    </a:pPr>
                    <a:r>
                      <a:rPr lang="en-US" sz="1800" baseline="0">
                        <a:solidFill>
                          <a:schemeClr val="accent5">
                            <a:lumMod val="50000"/>
                          </a:schemeClr>
                        </a:solidFill>
                      </a:rPr>
                      <a:t> </a:t>
                    </a:r>
                    <a:fld id="{1F0C1F7A-8A56-4DC4-8F9B-FDA0047B3C2C}" type="VALUE">
                      <a:rPr lang="en-US" sz="1800" baseline="0">
                        <a:solidFill>
                          <a:schemeClr val="accent5">
                            <a:lumMod val="50000"/>
                          </a:schemeClr>
                        </a:solidFill>
                      </a:rPr>
                      <a:pPr>
                        <a:defRPr sz="1800">
                          <a:solidFill>
                            <a:schemeClr val="accent5">
                              <a:lumMod val="50000"/>
                            </a:schemeClr>
                          </a:solidFill>
                        </a:defRPr>
                      </a:pPr>
                      <a:t>[VALUE]</a:t>
                    </a:fld>
                    <a:r>
                      <a:rPr lang="en-US" sz="1800" baseline="0">
                        <a:solidFill>
                          <a:schemeClr val="accent5">
                            <a:lumMod val="50000"/>
                          </a:schemeClr>
                        </a:solidFill>
                      </a:rPr>
                      <a:t>, </a:t>
                    </a:r>
                    <a:fld id="{23B2605C-6EA9-45D5-BFF9-1CAF31B9B288}" type="PERCENTAGE">
                      <a:rPr lang="en-US" sz="1800" baseline="0">
                        <a:solidFill>
                          <a:schemeClr val="accent5">
                            <a:lumMod val="50000"/>
                          </a:schemeClr>
                        </a:solidFill>
                      </a:rPr>
                      <a:pPr>
                        <a:defRPr sz="1800">
                          <a:solidFill>
                            <a:schemeClr val="accent5">
                              <a:lumMod val="50000"/>
                            </a:schemeClr>
                          </a:solidFill>
                        </a:defRPr>
                      </a:pPr>
                      <a:t>[PERCENTAGE]</a:t>
                    </a:fld>
                    <a:endParaRPr lang="en-US" sz="1800" baseline="0">
                      <a:solidFill>
                        <a:schemeClr val="accent5">
                          <a:lumMod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5">
                          <a:lumMod val="5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0167694348453761"/>
                      <c:h val="0.25375468886168095"/>
                    </c:manualLayout>
                  </c15:layout>
                  <c15:dlblFieldTable/>
                  <c15:showDataLabelsRange val="0"/>
                </c:ext>
                <c:ext xmlns:c16="http://schemas.microsoft.com/office/drawing/2014/chart" uri="{C3380CC4-5D6E-409C-BE32-E72D297353CC}">
                  <c16:uniqueId val="{00000001-8C7F-4621-B5C1-27AD87F747DA}"/>
                </c:ext>
              </c:extLst>
            </c:dLbl>
            <c:dLbl>
              <c:idx val="1"/>
              <c:layout>
                <c:manualLayout>
                  <c:x val="0"/>
                  <c:y val="-2.5451050208910586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5">
                          <a:lumMod val="5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9808214349305034"/>
                      <c:h val="0.32334653287795889"/>
                    </c:manualLayout>
                  </c15:layout>
                </c:ext>
                <c:ext xmlns:c16="http://schemas.microsoft.com/office/drawing/2014/chart" uri="{C3380CC4-5D6E-409C-BE32-E72D297353CC}">
                  <c16:uniqueId val="{00000003-8C7F-4621-B5C1-27AD87F747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lumMod val="50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'OPAL-A Call Status'!$A$1:$B$1</c:f>
              <c:strCache>
                <c:ptCount val="2"/>
                <c:pt idx="0">
                  <c:v>Answered Immediately</c:v>
                </c:pt>
                <c:pt idx="1">
                  <c:v>Delayed Transfer (Simultaneous calls, waited for assigned consultant)</c:v>
                </c:pt>
              </c:strCache>
            </c:strRef>
          </c:cat>
          <c:val>
            <c:numRef>
              <c:f>'OPAL-A Call Status'!$A$2:$B$2</c:f>
              <c:numCache>
                <c:formatCode>General</c:formatCode>
                <c:ptCount val="2"/>
                <c:pt idx="0">
                  <c:v>254</c:v>
                </c:pt>
                <c:pt idx="1">
                  <c:v>16</c:v>
                </c:pt>
              </c:numCache>
            </c:numRef>
          </c:val>
          <c:extLst>
            <c:ext xmlns:c16="http://schemas.microsoft.com/office/drawing/2014/chart" uri="{C3380CC4-5D6E-409C-BE32-E72D297353CC}">
              <c16:uniqueId val="{00000004-8C7F-4621-B5C1-27AD87F747DA}"/>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chemeClr val="bg1"/>
    </a:solid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0.572</cdr:x>
      <cdr:y>0.90124</cdr:y>
    </cdr:from>
    <cdr:to>
      <cdr:x>0.85652</cdr:x>
      <cdr:y>1</cdr:y>
    </cdr:to>
    <cdr:sp macro="" textlink="">
      <cdr:nvSpPr>
        <cdr:cNvPr id="2" name="TextBox 1">
          <a:extLst xmlns:a="http://schemas.openxmlformats.org/drawingml/2006/main">
            <a:ext uri="{FF2B5EF4-FFF2-40B4-BE49-F238E27FC236}">
              <a16:creationId xmlns:a16="http://schemas.microsoft.com/office/drawing/2014/main" id="{3B909C73-D0B3-9CCE-BE84-49A1CC3A88DA}"/>
            </a:ext>
          </a:extLst>
        </cdr:cNvPr>
        <cdr:cNvSpPr txBox="1"/>
      </cdr:nvSpPr>
      <cdr:spPr>
        <a:xfrm xmlns:a="http://schemas.openxmlformats.org/drawingml/2006/main">
          <a:off x="4503928" y="4574124"/>
          <a:ext cx="2240280" cy="501258"/>
        </a:xfrm>
        <a:prstGeom xmlns:a="http://schemas.openxmlformats.org/drawingml/2006/main" prst="rect">
          <a:avLst/>
        </a:prstGeom>
        <a:solidFill xmlns:a="http://schemas.openxmlformats.org/drawingml/2006/main">
          <a:srgbClr val="F6F6F6"/>
        </a:solidFill>
      </cdr:spPr>
      <cdr:txBody>
        <a:bodyPr xmlns:a="http://schemas.openxmlformats.org/drawingml/2006/main" vertOverflow="clip" wrap="square" rtlCol="0" anchor="ctr"/>
        <a:lstStyle xmlns:a="http://schemas.openxmlformats.org/drawingml/2006/main"/>
        <a:p xmlns:a="http://schemas.openxmlformats.org/drawingml/2006/main">
          <a:r>
            <a:rPr lang="en-US" sz="1800" dirty="0">
              <a:solidFill>
                <a:srgbClr val="000000"/>
              </a:solidFill>
            </a:rPr>
            <a:t>Ages 17 and Under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12/29/22</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12/29/22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6</a:t>
            </a:fld>
            <a:endParaRPr lang="en-US" dirty="0"/>
          </a:p>
        </p:txBody>
      </p:sp>
    </p:spTree>
    <p:extLst>
      <p:ext uri="{BB962C8B-B14F-4D97-AF65-F5344CB8AC3E}">
        <p14:creationId xmlns:p14="http://schemas.microsoft.com/office/powerpoint/2010/main" val="6922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8</a:t>
            </a:fld>
            <a:endParaRPr lang="en-US" dirty="0"/>
          </a:p>
        </p:txBody>
      </p:sp>
    </p:spTree>
    <p:extLst>
      <p:ext uri="{BB962C8B-B14F-4D97-AF65-F5344CB8AC3E}">
        <p14:creationId xmlns:p14="http://schemas.microsoft.com/office/powerpoint/2010/main" val="35038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13</a:t>
            </a:fld>
            <a:endParaRPr lang="en-US" dirty="0"/>
          </a:p>
        </p:txBody>
      </p:sp>
    </p:spTree>
    <p:extLst>
      <p:ext uri="{BB962C8B-B14F-4D97-AF65-F5344CB8AC3E}">
        <p14:creationId xmlns:p14="http://schemas.microsoft.com/office/powerpoint/2010/main" val="271231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9744" y="6126202"/>
            <a:ext cx="752528" cy="73179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8033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230923" y="1688121"/>
            <a:ext cx="6766560" cy="3657600"/>
          </a:xfrm>
          <a:prstGeom prst="rect">
            <a:avLst/>
          </a:prstGeom>
        </p:spPr>
        <p:txBody>
          <a:bodyPr vert="horz" lIns="91440" tIns="45720" rIns="91440" bIns="45720" rtlCol="0" anchor="ctr">
            <a:normAutofit/>
          </a:bodyPr>
          <a:lstStyle>
            <a:lvl1pPr marL="228600" indent="-173736" algn="l">
              <a:defRPr baseline="0"/>
            </a:lvl1pPr>
          </a:lstStyle>
          <a:p>
            <a:r>
              <a:rPr lang="en-US"/>
              <a:t>“Click to add short drop quote”</a:t>
            </a:r>
            <a:br>
              <a:rPr lang="en-US"/>
            </a:br>
            <a:endParaRPr lang="en-US"/>
          </a:p>
        </p:txBody>
      </p:sp>
    </p:spTree>
    <p:extLst>
      <p:ext uri="{BB962C8B-B14F-4D97-AF65-F5344CB8AC3E}">
        <p14:creationId xmlns:p14="http://schemas.microsoft.com/office/powerpoint/2010/main" val="112190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BF6201-B74E-6B4C-8830-CA6421015F3F}" type="slidenum">
              <a:rPr lang="en-US" smtClean="0"/>
              <a:t>‹#›</a:t>
            </a:fld>
            <a:endParaRPr lang="en-US"/>
          </a:p>
        </p:txBody>
      </p:sp>
    </p:spTree>
    <p:extLst>
      <p:ext uri="{BB962C8B-B14F-4D97-AF65-F5344CB8AC3E}">
        <p14:creationId xmlns:p14="http://schemas.microsoft.com/office/powerpoint/2010/main" val="244417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1093056"/>
            <a:ext cx="7534430" cy="11430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6" name="Text Placeholder 5"/>
          <p:cNvSpPr>
            <a:spLocks noGrp="1"/>
          </p:cNvSpPr>
          <p:nvPr>
            <p:ph type="body" sz="quarter" idx="10"/>
          </p:nvPr>
        </p:nvSpPr>
        <p:spPr>
          <a:xfrm>
            <a:off x="811213" y="2316947"/>
            <a:ext cx="7534275" cy="2938995"/>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079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14400" y="1187581"/>
            <a:ext cx="7315200" cy="4642696"/>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48640" y="487680"/>
            <a:ext cx="4597400" cy="447219"/>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Tree>
    <p:extLst>
      <p:ext uri="{BB962C8B-B14F-4D97-AF65-F5344CB8AC3E}">
        <p14:creationId xmlns:p14="http://schemas.microsoft.com/office/powerpoint/2010/main" val="79393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6313" y="693203"/>
            <a:ext cx="7176482" cy="953787"/>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976313" y="1776331"/>
            <a:ext cx="7176482"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976313" y="3693228"/>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976639" y="3139753"/>
            <a:ext cx="7175500"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691263"/>
            <a:ext cx="733452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05433" y="2016825"/>
            <a:ext cx="7334529"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Statement on tear gas and nonviolent protests | OHSU News">
            <a:extLst>
              <a:ext uri="{FF2B5EF4-FFF2-40B4-BE49-F238E27FC236}">
                <a16:creationId xmlns:a16="http://schemas.microsoft.com/office/drawing/2014/main" id="{54BC0569-AF26-D8CD-9251-036446E57765}"/>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34551" r="31778"/>
          <a:stretch/>
        </p:blipFill>
        <p:spPr bwMode="auto">
          <a:xfrm>
            <a:off x="8461421" y="5866327"/>
            <a:ext cx="540912" cy="85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 id="2147483691" r:id="rId6"/>
    <p:sldLayoutId id="2147483692" r:id="rId7"/>
    <p:sldLayoutId id="2147483695" r:id="rId8"/>
  </p:sldLayoutIdLst>
  <p:hf sldNum="0"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693736"/>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1362" y="2019299"/>
            <a:ext cx="7534430" cy="31430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HSU-REV.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5792" y="583828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667743"/>
            <a:ext cx="7652018"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52568" y="1993305"/>
            <a:ext cx="7652018" cy="4055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19" y="975360"/>
            <a:ext cx="758952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19" y="2316480"/>
            <a:ext cx="7589520"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Statement on tear gas and nonviolent protests | OHSU News">
            <a:extLst>
              <a:ext uri="{FF2B5EF4-FFF2-40B4-BE49-F238E27FC236}">
                <a16:creationId xmlns:a16="http://schemas.microsoft.com/office/drawing/2014/main" id="{DF23C1AB-5C14-3F46-808C-351F4A4D31F9}"/>
              </a:ext>
            </a:extLst>
          </p:cNvPr>
          <p:cNvPicPr>
            <a:picLocks noChangeArrowheads="1"/>
          </p:cNvPicPr>
          <p:nvPr userDrawn="1"/>
        </p:nvPicPr>
        <p:blipFill rotWithShape="1">
          <a:blip r:embed="rId3">
            <a:extLst>
              <a:ext uri="{28A0092B-C50C-407E-A947-70E740481C1C}">
                <a14:useLocalDpi xmlns:a14="http://schemas.microsoft.com/office/drawing/2010/main" val="0"/>
              </a:ext>
            </a:extLst>
          </a:blip>
          <a:srcRect l="34551" r="31778"/>
          <a:stretch/>
        </p:blipFill>
        <p:spPr bwMode="auto">
          <a:xfrm>
            <a:off x="8412480" y="5718218"/>
            <a:ext cx="539496" cy="85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94" r:id="rId1"/>
  </p:sldLayoutIdLst>
  <p:hf hdr="0"/>
  <p:txStyles>
    <p:titleStyle>
      <a:lvl1pPr algn="l" defTabSz="457200" rtl="0" eaLnBrk="1" latinLnBrk="0" hangingPunct="1">
        <a:spcBef>
          <a:spcPct val="0"/>
        </a:spcBef>
        <a:buNone/>
        <a:defRPr sz="4000" b="0" i="0" kern="1200">
          <a:solidFill>
            <a:schemeClr val="accent3"/>
          </a:solidFill>
          <a:latin typeface="Lato Regular"/>
          <a:ea typeface="+mj-ea"/>
          <a:cs typeface="Lato Regular"/>
        </a:defRPr>
      </a:lvl1pPr>
    </p:titleStyle>
    <p:bodyStyle>
      <a:lvl1pPr marL="0" indent="0" algn="l" defTabSz="457200" rtl="0" eaLnBrk="1" latinLnBrk="0" hangingPunct="1">
        <a:spcBef>
          <a:spcPct val="20000"/>
        </a:spcBef>
        <a:buFont typeface="Arial"/>
        <a:buNone/>
        <a:defRPr sz="3200" b="0" i="0" kern="1200">
          <a:solidFill>
            <a:srgbClr val="000000"/>
          </a:solidFill>
          <a:latin typeface="Noto Serif" panose="02020600060500020200" pitchFamily="18" charset="0"/>
          <a:ea typeface="Noto Serif" panose="02020600060500020200" pitchFamily="18" charset="0"/>
          <a:cs typeface="Noto Serif" panose="02020600060500020200" pitchFamily="18" charset="0"/>
        </a:defRPr>
      </a:lvl1pPr>
      <a:lvl2pPr marL="457200" indent="0" algn="l" defTabSz="457200" rtl="0" eaLnBrk="1" latinLnBrk="0" hangingPunct="1">
        <a:spcBef>
          <a:spcPct val="20000"/>
        </a:spcBef>
        <a:buFont typeface="Arial"/>
        <a:buNone/>
        <a:defRPr sz="2800" b="0" i="0" kern="1200">
          <a:solidFill>
            <a:srgbClr val="000000"/>
          </a:solidFill>
          <a:latin typeface="Noto Serif" panose="02020600060500020200" pitchFamily="18" charset="0"/>
          <a:ea typeface="Noto Serif" panose="02020600060500020200" pitchFamily="18" charset="0"/>
          <a:cs typeface="Noto Serif" panose="02020600060500020200" pitchFamily="18" charset="0"/>
        </a:defRPr>
      </a:lvl2pPr>
      <a:lvl3pPr marL="914400" indent="0" algn="l" defTabSz="457200" rtl="0" eaLnBrk="1" latinLnBrk="0" hangingPunct="1">
        <a:spcBef>
          <a:spcPct val="20000"/>
        </a:spcBef>
        <a:buFont typeface="Arial"/>
        <a:buNone/>
        <a:defRPr sz="2400" b="0" i="0" kern="1200">
          <a:solidFill>
            <a:srgbClr val="000000"/>
          </a:solidFill>
          <a:latin typeface="Noto Serif" panose="02020600060500020200" pitchFamily="18" charset="0"/>
          <a:ea typeface="Noto Serif" panose="02020600060500020200" pitchFamily="18" charset="0"/>
          <a:cs typeface="Noto Serif" panose="02020600060500020200" pitchFamily="18" charset="0"/>
        </a:defRPr>
      </a:lvl3pPr>
      <a:lvl4pPr marL="1371600" indent="0" algn="l" defTabSz="457200" rtl="0" eaLnBrk="1" latinLnBrk="0" hangingPunct="1">
        <a:spcBef>
          <a:spcPct val="20000"/>
        </a:spcBef>
        <a:buFont typeface="Arial"/>
        <a:buNone/>
        <a:defRPr sz="2000" b="0" i="0" kern="1200">
          <a:solidFill>
            <a:srgbClr val="000000"/>
          </a:solidFill>
          <a:latin typeface="Noto Serif" panose="02020600060500020200" pitchFamily="18" charset="0"/>
          <a:ea typeface="Noto Serif" panose="02020600060500020200" pitchFamily="18" charset="0"/>
          <a:cs typeface="Noto Serif" panose="02020600060500020200" pitchFamily="18" charset="0"/>
        </a:defRPr>
      </a:lvl4pPr>
      <a:lvl5pPr marL="1828800" indent="0" algn="l" defTabSz="457200" rtl="0" eaLnBrk="1" latinLnBrk="0" hangingPunct="1">
        <a:spcBef>
          <a:spcPct val="20000"/>
        </a:spcBef>
        <a:buFont typeface="Arial"/>
        <a:buNone/>
        <a:defRPr sz="2000" b="0" i="0" kern="1200">
          <a:solidFill>
            <a:srgbClr val="000000"/>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1" y="975360"/>
            <a:ext cx="7604983" cy="82821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1" y="2194561"/>
            <a:ext cx="7604983" cy="3659732"/>
          </a:xfrm>
          <a:prstGeom prst="rect">
            <a:avLst/>
          </a:prstGeom>
        </p:spPr>
        <p:txBody>
          <a:bodyPr vert="horz" lIns="91440" tIns="45720" rIns="91440" bIns="45720" rtlCol="0">
            <a:normAutofit/>
          </a:bodyPr>
          <a:lstStyle/>
          <a:p>
            <a:pPr lvl="0"/>
            <a:r>
              <a:rPr lang="en-US"/>
              <a:t>Click to edit master text style</a:t>
            </a:r>
          </a:p>
        </p:txBody>
      </p:sp>
      <p:pic>
        <p:nvPicPr>
          <p:cNvPr id="5" name="Picture 2" descr="Statement on tear gas and nonviolent protests | OHSU News">
            <a:extLst>
              <a:ext uri="{FF2B5EF4-FFF2-40B4-BE49-F238E27FC236}">
                <a16:creationId xmlns:a16="http://schemas.microsoft.com/office/drawing/2014/main" id="{7BAAE3FE-DFF6-419A-B424-4D155C157D2C}"/>
              </a:ext>
            </a:extLst>
          </p:cNvPr>
          <p:cNvPicPr>
            <a:picLocks noChangeArrowheads="1"/>
          </p:cNvPicPr>
          <p:nvPr userDrawn="1"/>
        </p:nvPicPr>
        <p:blipFill rotWithShape="1">
          <a:blip r:embed="rId3">
            <a:extLst>
              <a:ext uri="{28A0092B-C50C-407E-A947-70E740481C1C}">
                <a14:useLocalDpi xmlns:a14="http://schemas.microsoft.com/office/drawing/2010/main" val="0"/>
              </a:ext>
            </a:extLst>
          </a:blip>
          <a:srcRect l="34551" r="31778"/>
          <a:stretch/>
        </p:blipFill>
        <p:spPr bwMode="auto">
          <a:xfrm>
            <a:off x="8412479" y="5786772"/>
            <a:ext cx="539496" cy="85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69" r:id="rId1"/>
  </p:sldLayoutIdLst>
  <p:hf hdr="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0" indent="0" algn="l" defTabSz="457200" rtl="0" eaLnBrk="1" latinLnBrk="0" hangingPunct="1">
        <a:spcBef>
          <a:spcPct val="20000"/>
        </a:spcBef>
        <a:buFont typeface="Arial"/>
        <a:buNone/>
        <a:defRPr sz="2400" kern="1200">
          <a:solidFill>
            <a:srgbClr val="000000"/>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6" name="Straight Connector 15" title="Straight line."/>
          <p:cNvCxnSpPr/>
          <p:nvPr/>
        </p:nvCxnSpPr>
        <p:spPr>
          <a:xfrm>
            <a:off x="422823" y="5034122"/>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C68E8A8B-CAD5-4875-8CAE-2EDECE9DF060}"/>
              </a:ext>
            </a:extLst>
          </p:cNvPr>
          <p:cNvSpPr txBox="1"/>
          <p:nvPr/>
        </p:nvSpPr>
        <p:spPr>
          <a:xfrm>
            <a:off x="422822" y="3324078"/>
            <a:ext cx="7904551" cy="1644871"/>
          </a:xfrm>
          <a:prstGeom prst="rect">
            <a:avLst/>
          </a:prstGeom>
          <a:noFill/>
        </p:spPr>
        <p:txBody>
          <a:bodyPr wrap="square" rtlCol="0">
            <a:noAutofit/>
          </a:bodyPr>
          <a:lstStyle/>
          <a:p>
            <a:r>
              <a:rPr lang="en-US" sz="3600" b="1" dirty="0">
                <a:solidFill>
                  <a:schemeClr val="bg1"/>
                </a:solidFill>
                <a:latin typeface="Lato Regular"/>
                <a:cs typeface="Lato Regular"/>
              </a:rPr>
              <a:t>OPAL</a:t>
            </a:r>
          </a:p>
          <a:p>
            <a:pPr>
              <a:spcAft>
                <a:spcPts val="300"/>
              </a:spcAft>
            </a:pPr>
            <a:r>
              <a:rPr lang="en-US" sz="3600" dirty="0">
                <a:solidFill>
                  <a:schemeClr val="bg1"/>
                </a:solidFill>
                <a:latin typeface="Lato Regular"/>
                <a:cs typeface="Lato Regular"/>
              </a:rPr>
              <a:t>Oregon Psychiatric Access Line</a:t>
            </a:r>
          </a:p>
          <a:p>
            <a:pPr>
              <a:spcAft>
                <a:spcPts val="300"/>
              </a:spcAft>
            </a:pPr>
            <a:r>
              <a:rPr lang="en-US" sz="2400" dirty="0">
                <a:solidFill>
                  <a:schemeClr val="bg1"/>
                </a:solidFill>
                <a:latin typeface="Lato Regular"/>
                <a:cs typeface="Lato Regular"/>
              </a:rPr>
              <a:t>opal@ohsu.edu       503-346-1000 or 1-855-966-7255</a:t>
            </a:r>
          </a:p>
        </p:txBody>
      </p:sp>
    </p:spTree>
    <p:extLst>
      <p:ext uri="{BB962C8B-B14F-4D97-AF65-F5344CB8AC3E}">
        <p14:creationId xmlns:p14="http://schemas.microsoft.com/office/powerpoint/2010/main" val="342694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99D6-CAFF-41FF-B486-E74BD5C88A42}"/>
              </a:ext>
            </a:extLst>
          </p:cNvPr>
          <p:cNvSpPr>
            <a:spLocks noGrp="1"/>
          </p:cNvSpPr>
          <p:nvPr>
            <p:ph type="title"/>
          </p:nvPr>
        </p:nvSpPr>
        <p:spPr>
          <a:xfrm>
            <a:off x="950976" y="333376"/>
            <a:ext cx="7534430" cy="1038223"/>
          </a:xfrm>
        </p:spPr>
        <p:txBody>
          <a:bodyPr>
            <a:noAutofit/>
          </a:bodyPr>
          <a:lstStyle/>
          <a:p>
            <a:pPr algn="ctr"/>
            <a:br>
              <a:rPr lang="en-US" sz="1600" b="1" dirty="0"/>
            </a:br>
            <a:br>
              <a:rPr lang="en-US" sz="1600" b="1" dirty="0">
                <a:latin typeface="Lato Heading"/>
              </a:rPr>
            </a:br>
            <a:r>
              <a:rPr lang="en-US" dirty="0">
                <a:latin typeface="Lato Heading"/>
              </a:rPr>
              <a:t>OPAL-K Call Transfer Status</a:t>
            </a:r>
            <a:br>
              <a:rPr lang="en-US" dirty="0">
                <a:latin typeface="Lato Heading"/>
              </a:rPr>
            </a:br>
            <a:r>
              <a:rPr lang="en-US" sz="1600" dirty="0">
                <a:latin typeface="Lato Heading"/>
              </a:rPr>
              <a:t>July-Sept 2022  n=254</a:t>
            </a:r>
            <a:br>
              <a:rPr lang="en-US" b="1" dirty="0">
                <a:latin typeface="Lato Heading"/>
              </a:rPr>
            </a:br>
            <a:endParaRPr lang="en-US" dirty="0">
              <a:latin typeface="Lato Heading"/>
            </a:endParaRPr>
          </a:p>
        </p:txBody>
      </p:sp>
      <p:graphicFrame>
        <p:nvGraphicFramePr>
          <p:cNvPr id="5" name="Chart 4">
            <a:extLst>
              <a:ext uri="{FF2B5EF4-FFF2-40B4-BE49-F238E27FC236}">
                <a16:creationId xmlns:a16="http://schemas.microsoft.com/office/drawing/2014/main" id="{F006892E-5A31-47FB-8B37-BFBCE52F08E1}"/>
              </a:ext>
            </a:extLst>
          </p:cNvPr>
          <p:cNvGraphicFramePr/>
          <p:nvPr>
            <p:extLst>
              <p:ext uri="{D42A27DB-BD31-4B8C-83A1-F6EECF244321}">
                <p14:modId xmlns:p14="http://schemas.microsoft.com/office/powerpoint/2010/main" val="1844079250"/>
              </p:ext>
            </p:extLst>
          </p:nvPr>
        </p:nvGraphicFramePr>
        <p:xfrm>
          <a:off x="572358" y="1701949"/>
          <a:ext cx="7340917" cy="4722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1055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D3804A-4682-44FA-A0B4-263254A9A149}"/>
              </a:ext>
            </a:extLst>
          </p:cNvPr>
          <p:cNvSpPr>
            <a:spLocks noGrp="1"/>
          </p:cNvSpPr>
          <p:nvPr>
            <p:ph type="body" sz="quarter" idx="10"/>
          </p:nvPr>
        </p:nvSpPr>
        <p:spPr>
          <a:xfrm>
            <a:off x="1856509" y="374188"/>
            <a:ext cx="5430982" cy="1033988"/>
          </a:xfrm>
        </p:spPr>
        <p:txBody>
          <a:bodyPr>
            <a:noAutofit/>
          </a:bodyPr>
          <a:lstStyle/>
          <a:p>
            <a:pPr algn="ctr">
              <a:spcBef>
                <a:spcPts val="0"/>
              </a:spcBef>
            </a:pPr>
            <a:r>
              <a:rPr lang="en-US" sz="4400" dirty="0">
                <a:latin typeface="Lato Heading"/>
              </a:rPr>
              <a:t>OPAL-A Call Status</a:t>
            </a:r>
          </a:p>
          <a:p>
            <a:pPr algn="ctr">
              <a:spcBef>
                <a:spcPts val="0"/>
              </a:spcBef>
            </a:pPr>
            <a:r>
              <a:rPr lang="en-US" sz="1600" dirty="0">
                <a:latin typeface="Lato Heading"/>
              </a:rPr>
              <a:t>July-September 2022  n=272</a:t>
            </a:r>
          </a:p>
          <a:p>
            <a:endParaRPr lang="en-US" dirty="0"/>
          </a:p>
        </p:txBody>
      </p:sp>
      <p:graphicFrame>
        <p:nvGraphicFramePr>
          <p:cNvPr id="4" name="Content Placeholder 3">
            <a:extLst>
              <a:ext uri="{FF2B5EF4-FFF2-40B4-BE49-F238E27FC236}">
                <a16:creationId xmlns:a16="http://schemas.microsoft.com/office/drawing/2014/main" id="{3ED4EA94-F18D-4697-9954-0CE8AED4AE28}"/>
              </a:ext>
            </a:extLst>
          </p:cNvPr>
          <p:cNvGraphicFramePr>
            <a:graphicFrameLocks noGrp="1"/>
          </p:cNvGraphicFramePr>
          <p:nvPr>
            <p:ph sz="half" idx="1"/>
            <p:extLst>
              <p:ext uri="{D42A27DB-BD31-4B8C-83A1-F6EECF244321}">
                <p14:modId xmlns:p14="http://schemas.microsoft.com/office/powerpoint/2010/main" val="344297471"/>
              </p:ext>
            </p:extLst>
          </p:nvPr>
        </p:nvGraphicFramePr>
        <p:xfrm>
          <a:off x="356616" y="1747839"/>
          <a:ext cx="8430768" cy="45615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598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B4F2-5671-4DB5-95EC-291F9CF4C58D}"/>
              </a:ext>
            </a:extLst>
          </p:cNvPr>
          <p:cNvSpPr>
            <a:spLocks noGrp="1"/>
          </p:cNvSpPr>
          <p:nvPr>
            <p:ph type="title"/>
          </p:nvPr>
        </p:nvSpPr>
        <p:spPr>
          <a:xfrm>
            <a:off x="210312" y="460434"/>
            <a:ext cx="8128903" cy="1158053"/>
          </a:xfrm>
        </p:spPr>
        <p:txBody>
          <a:bodyPr>
            <a:noAutofit/>
          </a:bodyPr>
          <a:lstStyle/>
          <a:p>
            <a:pPr algn="ctr"/>
            <a:br>
              <a:rPr lang="en-US" sz="1600" b="1" kern="0" dirty="0">
                <a:solidFill>
                  <a:schemeClr val="accent2">
                    <a:lumMod val="50000"/>
                  </a:schemeClr>
                </a:solidFill>
                <a:uFill>
                  <a:solidFill>
                    <a:srgbClr val="000066"/>
                  </a:solidFill>
                </a:uFill>
                <a:latin typeface="Times New Roman" panose="02020603050405020304" pitchFamily="18" charset="0"/>
                <a:ea typeface="Times New Roman" panose="02020603050405020304" pitchFamily="18" charset="0"/>
              </a:rPr>
            </a:br>
            <a:br>
              <a:rPr lang="en-US" sz="1600" b="1" kern="0" dirty="0">
                <a:solidFill>
                  <a:schemeClr val="accent2">
                    <a:lumMod val="50000"/>
                  </a:schemeClr>
                </a:solidFill>
                <a:uFill>
                  <a:solidFill>
                    <a:srgbClr val="000066"/>
                  </a:solidFill>
                </a:uFill>
                <a:latin typeface="Times New Roman" panose="02020603050405020304" pitchFamily="18" charset="0"/>
                <a:ea typeface="Times New Roman" panose="02020603050405020304" pitchFamily="18" charset="0"/>
              </a:rPr>
            </a:br>
            <a:br>
              <a:rPr lang="en-US" sz="1600" b="1" kern="0" dirty="0">
                <a:solidFill>
                  <a:schemeClr val="accent2">
                    <a:lumMod val="50000"/>
                  </a:schemeClr>
                </a:solidFill>
                <a:uFill>
                  <a:solidFill>
                    <a:srgbClr val="000066"/>
                  </a:solidFill>
                </a:uFill>
                <a:latin typeface="Times New Roman" panose="02020603050405020304" pitchFamily="18" charset="0"/>
                <a:ea typeface="Times New Roman" panose="02020603050405020304" pitchFamily="18" charset="0"/>
              </a:rPr>
            </a:br>
            <a:r>
              <a:rPr kumimoji="0" lang="en-US" i="0" u="none" strike="noStrike" kern="1200" cap="none" spc="0" normalizeH="0" baseline="0" noProof="0" dirty="0">
                <a:ln>
                  <a:noFill/>
                </a:ln>
                <a:solidFill>
                  <a:srgbClr val="2E93D5">
                    <a:lumMod val="50000"/>
                  </a:srgbClr>
                </a:solidFill>
                <a:effectLst/>
                <a:uLnTx/>
                <a:uFillTx/>
                <a:latin typeface="Lato Heading"/>
                <a:ea typeface="Arial" panose="020B0604020202020204" pitchFamily="34" charset="0"/>
                <a:cs typeface="Lato Regular"/>
              </a:rPr>
              <a:t>OPAL-K </a:t>
            </a:r>
            <a:br>
              <a:rPr kumimoji="0" lang="en-US" i="0" u="sng" strike="noStrike" kern="1200" cap="none" spc="0" normalizeH="0" baseline="0" noProof="0" dirty="0">
                <a:ln>
                  <a:noFill/>
                </a:ln>
                <a:solidFill>
                  <a:srgbClr val="2E93D5">
                    <a:lumMod val="50000"/>
                  </a:srgbClr>
                </a:solidFill>
                <a:effectLst/>
                <a:uLnTx/>
                <a:uFillTx/>
                <a:latin typeface="Lato Heading"/>
                <a:ea typeface="Arial" panose="020B0604020202020204" pitchFamily="34" charset="0"/>
                <a:cs typeface="Lato Regular"/>
              </a:rPr>
            </a:br>
            <a:r>
              <a:rPr kumimoji="0" lang="en-US" sz="3200" i="0" u="none" strike="noStrike" kern="0" cap="none" spc="0" normalizeH="0" baseline="0" noProof="0" dirty="0">
                <a:ln>
                  <a:noFill/>
                </a:ln>
                <a:solidFill>
                  <a:srgbClr val="0E61B0">
                    <a:lumMod val="50000"/>
                  </a:srgbClr>
                </a:solidFill>
                <a:effectLst/>
                <a:uLnTx/>
                <a:uFill>
                  <a:solidFill>
                    <a:srgbClr val="000066"/>
                  </a:solidFill>
                </a:uFill>
                <a:latin typeface="Lato Heading"/>
                <a:ea typeface="Times New Roman" panose="02020603050405020304" pitchFamily="18" charset="0"/>
                <a:cs typeface="Lato Regular"/>
              </a:rPr>
              <a:t>Post-Service Survey Feedback from Callers</a:t>
            </a:r>
            <a:br>
              <a:rPr lang="en-US" sz="3600" kern="0" dirty="0">
                <a:latin typeface="Lato Heading"/>
                <a:ea typeface="Times New Roman" panose="02020603050405020304" pitchFamily="18" charset="0"/>
              </a:rPr>
            </a:br>
            <a:endParaRPr lang="en-US" sz="3600" dirty="0">
              <a:latin typeface="Lato Heading"/>
            </a:endParaRPr>
          </a:p>
        </p:txBody>
      </p:sp>
      <p:sp>
        <p:nvSpPr>
          <p:cNvPr id="3" name="Text Placeholder 2">
            <a:extLst>
              <a:ext uri="{FF2B5EF4-FFF2-40B4-BE49-F238E27FC236}">
                <a16:creationId xmlns:a16="http://schemas.microsoft.com/office/drawing/2014/main" id="{646737F9-B87F-4A2F-AA42-1D5A0ECD9E6F}"/>
              </a:ext>
            </a:extLst>
          </p:cNvPr>
          <p:cNvSpPr>
            <a:spLocks noGrp="1"/>
          </p:cNvSpPr>
          <p:nvPr>
            <p:ph type="body" sz="quarter" idx="10"/>
          </p:nvPr>
        </p:nvSpPr>
        <p:spPr>
          <a:xfrm>
            <a:off x="676656" y="2048256"/>
            <a:ext cx="7790688" cy="4233672"/>
          </a:xfrm>
        </p:spPr>
        <p:txBody>
          <a:bodyPr>
            <a:noAutofit/>
          </a:bodyPr>
          <a:lstStyle/>
          <a:p>
            <a:pPr marL="0" marR="479425" indent="0" algn="just">
              <a:lnSpc>
                <a:spcPct val="102000"/>
              </a:lnSpc>
              <a:spcBef>
                <a:spcPts val="460"/>
              </a:spcBef>
              <a:buSzPts val="1200"/>
              <a:buNone/>
              <a:tabLst>
                <a:tab pos="875665" algn="l"/>
                <a:tab pos="876300" algn="l"/>
              </a:tabLst>
            </a:pPr>
            <a:r>
              <a:rPr lang="en-US" sz="1800" dirty="0">
                <a:solidFill>
                  <a:srgbClr val="000000"/>
                </a:solidFill>
                <a:latin typeface="+mj-lt"/>
                <a:ea typeface="Arial" panose="020B0604020202020204" pitchFamily="34" charset="0"/>
                <a:cs typeface="Times New Roman" panose="02020603050405020304" pitchFamily="18" charset="0"/>
              </a:rPr>
              <a:t>“100% helpful every time. I am so grateful for OPAL-K. This was a new patient with significant issues and I had no idea walking into the room. The family walked out with more help than they expected walking in.” – </a:t>
            </a:r>
            <a:r>
              <a:rPr lang="en-US" sz="1800" i="1" dirty="0">
                <a:solidFill>
                  <a:srgbClr val="000000"/>
                </a:solidFill>
                <a:latin typeface="+mj-lt"/>
                <a:ea typeface="Arial" panose="020B0604020202020204" pitchFamily="34" charset="0"/>
                <a:cs typeface="Times New Roman" panose="02020603050405020304" pitchFamily="18" charset="0"/>
              </a:rPr>
              <a:t>MD</a:t>
            </a:r>
          </a:p>
          <a:p>
            <a:pPr marL="0" marR="479425" indent="0" algn="just">
              <a:lnSpc>
                <a:spcPct val="102000"/>
              </a:lnSpc>
              <a:spcBef>
                <a:spcPts val="460"/>
              </a:spcBef>
              <a:buSzPts val="1200"/>
              <a:buNone/>
              <a:tabLst>
                <a:tab pos="875665" algn="l"/>
                <a:tab pos="876300" algn="l"/>
              </a:tabLst>
            </a:pPr>
            <a:endParaRPr lang="en-US" sz="1800" i="1" dirty="0">
              <a:solidFill>
                <a:srgbClr val="000000"/>
              </a:solidFill>
              <a:latin typeface="+mj-lt"/>
              <a:ea typeface="Arial" panose="020B0604020202020204" pitchFamily="34" charset="0"/>
              <a:cs typeface="Times New Roman" panose="02020603050405020304" pitchFamily="18" charset="0"/>
            </a:endParaRPr>
          </a:p>
          <a:p>
            <a:pPr marL="0" marR="479425" indent="0" algn="just">
              <a:lnSpc>
                <a:spcPct val="102000"/>
              </a:lnSpc>
              <a:spcBef>
                <a:spcPts val="460"/>
              </a:spcBef>
              <a:buSzPts val="1200"/>
              <a:buNone/>
              <a:tabLst>
                <a:tab pos="875665" algn="l"/>
                <a:tab pos="876300" algn="l"/>
              </a:tabLst>
            </a:pPr>
            <a:r>
              <a:rPr lang="en-US" sz="1800" i="1" dirty="0">
                <a:solidFill>
                  <a:srgbClr val="000000"/>
                </a:solidFill>
                <a:latin typeface="+mj-lt"/>
                <a:ea typeface="Arial" panose="020B0604020202020204" pitchFamily="34" charset="0"/>
                <a:cs typeface="Times New Roman" panose="02020603050405020304" pitchFamily="18" charset="0"/>
              </a:rPr>
              <a:t>“</a:t>
            </a:r>
            <a:r>
              <a:rPr lang="en-US" sz="1800" dirty="0">
                <a:solidFill>
                  <a:srgbClr val="000000"/>
                </a:solidFill>
                <a:latin typeface="+mj-lt"/>
                <a:ea typeface="Arial" panose="020B0604020202020204" pitchFamily="34" charset="0"/>
                <a:cs typeface="Times New Roman" panose="02020603050405020304" pitchFamily="18" charset="0"/>
              </a:rPr>
              <a:t>I just discovered OPAL-K, and am so glad I did. This is an amazing resource for community providers like myself, where mental health access is so limited. Thank you to all the providers and staff who make this resource possible/available!” </a:t>
            </a:r>
            <a:r>
              <a:rPr lang="en-US" sz="1800" i="1" dirty="0">
                <a:solidFill>
                  <a:srgbClr val="000000"/>
                </a:solidFill>
                <a:latin typeface="+mj-lt"/>
                <a:ea typeface="Arial" panose="020B0604020202020204" pitchFamily="34" charset="0"/>
                <a:cs typeface="Times New Roman" panose="02020603050405020304" pitchFamily="18" charset="0"/>
              </a:rPr>
              <a:t>– MD</a:t>
            </a:r>
          </a:p>
          <a:p>
            <a:pPr marL="0" marR="479425" indent="0" algn="just">
              <a:lnSpc>
                <a:spcPct val="102000"/>
              </a:lnSpc>
              <a:spcBef>
                <a:spcPts val="460"/>
              </a:spcBef>
              <a:buSzPts val="1200"/>
              <a:buNone/>
              <a:tabLst>
                <a:tab pos="875665" algn="l"/>
                <a:tab pos="876300" algn="l"/>
              </a:tabLst>
            </a:pPr>
            <a:endParaRPr lang="en-US" sz="1800" dirty="0">
              <a:solidFill>
                <a:srgbClr val="000000"/>
              </a:solidFill>
              <a:latin typeface="+mj-lt"/>
              <a:ea typeface="Arial" panose="020B0604020202020204" pitchFamily="34" charset="0"/>
              <a:cs typeface="Times New Roman" panose="02020603050405020304" pitchFamily="18" charset="0"/>
            </a:endParaRPr>
          </a:p>
          <a:p>
            <a:pPr marL="0" marR="479425" indent="0" algn="just">
              <a:lnSpc>
                <a:spcPct val="102000"/>
              </a:lnSpc>
              <a:spcBef>
                <a:spcPts val="460"/>
              </a:spcBef>
              <a:buSzPts val="1200"/>
              <a:buNone/>
              <a:tabLst>
                <a:tab pos="875665" algn="l"/>
                <a:tab pos="876300" algn="l"/>
              </a:tabLst>
            </a:pPr>
            <a:r>
              <a:rPr lang="en-US" sz="1800" dirty="0">
                <a:solidFill>
                  <a:srgbClr val="000000"/>
                </a:solidFill>
                <a:latin typeface="+mj-lt"/>
                <a:ea typeface="Arial" panose="020B0604020202020204" pitchFamily="34" charset="0"/>
                <a:cs typeface="Times New Roman" panose="02020603050405020304" pitchFamily="18" charset="0"/>
              </a:rPr>
              <a:t>“Dr. Colasurdo was such a delight to talk to and discuss the needs of my suicidal teen. She gave great advice and as always Opal K is such a valuable service to primary care providers..” – </a:t>
            </a:r>
            <a:r>
              <a:rPr lang="en-US" sz="1800" i="1" dirty="0">
                <a:solidFill>
                  <a:srgbClr val="000000"/>
                </a:solidFill>
                <a:latin typeface="+mj-lt"/>
                <a:cs typeface="Times New Roman" panose="02020603050405020304" pitchFamily="18" charset="0"/>
              </a:rPr>
              <a:t>NP</a:t>
            </a:r>
            <a:endParaRPr lang="en-US" sz="1800" dirty="0">
              <a:solidFill>
                <a:srgbClr val="000000"/>
              </a:solidFill>
              <a:latin typeface="+mj-lt"/>
              <a:ea typeface="Times New Roman" panose="02020603050405020304" pitchFamily="18" charset="0"/>
              <a:cs typeface="Times New Roman" panose="02020603050405020304" pitchFamily="18" charset="0"/>
            </a:endParaRPr>
          </a:p>
          <a:p>
            <a:pPr marR="479425" lvl="0">
              <a:lnSpc>
                <a:spcPct val="102000"/>
              </a:lnSpc>
              <a:spcBef>
                <a:spcPts val="460"/>
              </a:spcBef>
              <a:buSzPts val="1200"/>
              <a:buFont typeface="Arial" panose="020B0604020202020204" pitchFamily="34" charset="0"/>
              <a:buChar char="•"/>
              <a:tabLst>
                <a:tab pos="875665" algn="l"/>
                <a:tab pos="876300" algn="l"/>
              </a:tabLst>
            </a:pPr>
            <a:endParaRPr lang="en-US" sz="2300" dirty="0">
              <a:solidFill>
                <a:schemeClr val="accent2">
                  <a:lumMod val="50000"/>
                </a:schemeClr>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17045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4FC2-6577-4F90-852F-123509975E1E}"/>
              </a:ext>
            </a:extLst>
          </p:cNvPr>
          <p:cNvSpPr>
            <a:spLocks noGrp="1"/>
          </p:cNvSpPr>
          <p:nvPr>
            <p:ph type="title"/>
          </p:nvPr>
        </p:nvSpPr>
        <p:spPr>
          <a:xfrm>
            <a:off x="640137" y="382502"/>
            <a:ext cx="7863727" cy="925090"/>
          </a:xfrm>
        </p:spPr>
        <p:txBody>
          <a:bodyPr>
            <a:noAutofit/>
          </a:bodyPr>
          <a:lstStyle/>
          <a:p>
            <a:pPr algn="ctr"/>
            <a:r>
              <a:rPr lang="en-US" dirty="0">
                <a:solidFill>
                  <a:schemeClr val="accent1">
                    <a:lumMod val="50000"/>
                  </a:schemeClr>
                </a:solidFill>
                <a:latin typeface="Lato Heading"/>
                <a:ea typeface="Arial" panose="020B0604020202020204" pitchFamily="34" charset="0"/>
              </a:rPr>
              <a:t>OPAL-A </a:t>
            </a:r>
            <a:br>
              <a:rPr lang="en-US" sz="3600" b="1" u="sng" dirty="0">
                <a:solidFill>
                  <a:schemeClr val="accent1">
                    <a:lumMod val="50000"/>
                  </a:schemeClr>
                </a:solidFill>
                <a:latin typeface="Lato Heading"/>
                <a:ea typeface="Arial" panose="020B0604020202020204" pitchFamily="34" charset="0"/>
              </a:rPr>
            </a:br>
            <a:r>
              <a:rPr lang="en-US" sz="3200" kern="0" dirty="0">
                <a:solidFill>
                  <a:schemeClr val="accent2">
                    <a:lumMod val="50000"/>
                  </a:schemeClr>
                </a:solidFill>
                <a:uFill>
                  <a:solidFill>
                    <a:srgbClr val="000066"/>
                  </a:solidFill>
                </a:uFill>
                <a:latin typeface="Lato Heading"/>
                <a:ea typeface="Times New Roman" panose="02020603050405020304" pitchFamily="18" charset="0"/>
              </a:rPr>
              <a:t>Post-Service-Survey Feedback from Callers</a:t>
            </a:r>
            <a:endParaRPr lang="en-US" sz="3200" dirty="0">
              <a:latin typeface="Lato Heading"/>
            </a:endParaRPr>
          </a:p>
        </p:txBody>
      </p:sp>
      <p:sp>
        <p:nvSpPr>
          <p:cNvPr id="3" name="Text Placeholder 2">
            <a:extLst>
              <a:ext uri="{FF2B5EF4-FFF2-40B4-BE49-F238E27FC236}">
                <a16:creationId xmlns:a16="http://schemas.microsoft.com/office/drawing/2014/main" id="{39A68C9E-8070-4610-8AEC-23D20432E87C}"/>
              </a:ext>
            </a:extLst>
          </p:cNvPr>
          <p:cNvSpPr>
            <a:spLocks noGrp="1"/>
          </p:cNvSpPr>
          <p:nvPr>
            <p:ph type="body" sz="quarter" idx="10"/>
          </p:nvPr>
        </p:nvSpPr>
        <p:spPr>
          <a:xfrm>
            <a:off x="493804" y="1771094"/>
            <a:ext cx="8156391" cy="4958242"/>
          </a:xfrm>
        </p:spPr>
        <p:txBody>
          <a:bodyPr>
            <a:noAutofit/>
          </a:bodyPr>
          <a:lstStyle/>
          <a:p>
            <a:pPr marL="0" marR="479425" indent="0" algn="just">
              <a:lnSpc>
                <a:spcPct val="102000"/>
              </a:lnSpc>
              <a:spcBef>
                <a:spcPts val="460"/>
              </a:spcBef>
              <a:buSzPts val="1200"/>
              <a:buNone/>
              <a:tabLst>
                <a:tab pos="875665" algn="l"/>
                <a:tab pos="876300" algn="l"/>
              </a:tabLst>
            </a:pPr>
            <a:r>
              <a:rPr lang="en-US" sz="1800" dirty="0">
                <a:solidFill>
                  <a:srgbClr val="000000"/>
                </a:solidFill>
                <a:latin typeface="+mj-lt"/>
                <a:cs typeface="Times New Roman" panose="02020603050405020304" pitchFamily="18" charset="0"/>
              </a:rPr>
              <a:t>“I found this service so timely and helpful. the intake was quick, I was connected right away with Dr. Sweeny who was very helpful and even tracked down some info for me and followed up. At a time when primary care is seeing so much mental health and we often feel undertrained to do this work having this resource is really wonderful. thank you! </a:t>
            </a:r>
            <a:r>
              <a:rPr lang="en-US" sz="1800" i="1" dirty="0">
                <a:solidFill>
                  <a:srgbClr val="000000"/>
                </a:solidFill>
                <a:latin typeface="+mj-lt"/>
                <a:ea typeface="Arial" panose="020B0604020202020204" pitchFamily="34" charset="0"/>
              </a:rPr>
              <a:t>– </a:t>
            </a:r>
            <a:r>
              <a:rPr lang="en-US" sz="1800" i="1" dirty="0">
                <a:solidFill>
                  <a:srgbClr val="000000"/>
                </a:solidFill>
                <a:latin typeface="+mj-lt"/>
                <a:cs typeface="Times New Roman" panose="02020603050405020304" pitchFamily="18" charset="0"/>
              </a:rPr>
              <a:t>MD</a:t>
            </a:r>
          </a:p>
          <a:p>
            <a:pPr marL="0" marR="479425" indent="0" algn="just">
              <a:lnSpc>
                <a:spcPct val="102000"/>
              </a:lnSpc>
              <a:spcBef>
                <a:spcPts val="460"/>
              </a:spcBef>
              <a:buSzPts val="1200"/>
              <a:buNone/>
              <a:tabLst>
                <a:tab pos="875665" algn="l"/>
                <a:tab pos="876300" algn="l"/>
              </a:tabLst>
            </a:pPr>
            <a:endParaRPr lang="en-US" sz="1800" i="1" dirty="0">
              <a:solidFill>
                <a:srgbClr val="000000"/>
              </a:solidFill>
              <a:latin typeface="+mj-lt"/>
              <a:cs typeface="Times New Roman" panose="02020603050405020304" pitchFamily="18" charset="0"/>
            </a:endParaRPr>
          </a:p>
          <a:p>
            <a:pPr marL="0" marR="479425" indent="0" algn="just">
              <a:lnSpc>
                <a:spcPct val="102000"/>
              </a:lnSpc>
              <a:spcBef>
                <a:spcPts val="460"/>
              </a:spcBef>
              <a:buSzPts val="1200"/>
              <a:buNone/>
              <a:tabLst>
                <a:tab pos="875665" algn="l"/>
                <a:tab pos="876300" algn="l"/>
              </a:tabLst>
            </a:pPr>
            <a:r>
              <a:rPr lang="en-US" sz="1800" i="1" dirty="0">
                <a:solidFill>
                  <a:srgbClr val="000000"/>
                </a:solidFill>
                <a:latin typeface="+mj-lt"/>
                <a:ea typeface="Times New Roman" panose="02020603050405020304" pitchFamily="18" charset="0"/>
                <a:cs typeface="Times New Roman" panose="02020603050405020304" pitchFamily="18" charset="0"/>
              </a:rPr>
              <a:t>“E</a:t>
            </a:r>
            <a:r>
              <a:rPr lang="en-US" sz="1800" dirty="0">
                <a:solidFill>
                  <a:srgbClr val="000000"/>
                </a:solidFill>
                <a:latin typeface="+mj-lt"/>
                <a:ea typeface="Times New Roman" panose="02020603050405020304" pitchFamily="18" charset="0"/>
                <a:cs typeface="Times New Roman" panose="02020603050405020304" pitchFamily="18" charset="0"/>
              </a:rPr>
              <a:t>xcellent consult. I so appreciate the friendliness and non-judgmental attitude and the spirit of collaboration. </a:t>
            </a:r>
            <a:r>
              <a:rPr lang="en-US" sz="1800" i="1" dirty="0">
                <a:solidFill>
                  <a:srgbClr val="000000"/>
                </a:solidFill>
                <a:latin typeface="+mj-lt"/>
                <a:ea typeface="Arial" panose="020B0604020202020204" pitchFamily="34" charset="0"/>
              </a:rPr>
              <a:t>– </a:t>
            </a:r>
            <a:r>
              <a:rPr lang="en-US" sz="1800" i="1" dirty="0">
                <a:solidFill>
                  <a:srgbClr val="000000"/>
                </a:solidFill>
                <a:latin typeface="+mj-lt"/>
                <a:cs typeface="Times New Roman" panose="02020603050405020304" pitchFamily="18" charset="0"/>
              </a:rPr>
              <a:t>MD</a:t>
            </a:r>
          </a:p>
          <a:p>
            <a:pPr marL="0" marR="479425" indent="0" algn="just">
              <a:lnSpc>
                <a:spcPct val="102000"/>
              </a:lnSpc>
              <a:spcBef>
                <a:spcPts val="460"/>
              </a:spcBef>
              <a:buSzPts val="1200"/>
              <a:buNone/>
              <a:tabLst>
                <a:tab pos="875665" algn="l"/>
                <a:tab pos="876300" algn="l"/>
              </a:tabLst>
            </a:pPr>
            <a:endParaRPr lang="en-US" sz="1800" i="1" dirty="0">
              <a:solidFill>
                <a:srgbClr val="000000"/>
              </a:solidFill>
              <a:latin typeface="+mj-lt"/>
              <a:cs typeface="Times New Roman" panose="02020603050405020304" pitchFamily="18" charset="0"/>
            </a:endParaRPr>
          </a:p>
          <a:p>
            <a:pPr marL="0" marR="479425" indent="0" algn="just">
              <a:lnSpc>
                <a:spcPct val="102000"/>
              </a:lnSpc>
              <a:spcBef>
                <a:spcPts val="460"/>
              </a:spcBef>
              <a:buSzPts val="1200"/>
              <a:buNone/>
              <a:tabLst>
                <a:tab pos="875665" algn="l"/>
                <a:tab pos="876300" algn="l"/>
              </a:tabLst>
            </a:pPr>
            <a:r>
              <a:rPr lang="en-US" sz="1800" dirty="0">
                <a:solidFill>
                  <a:srgbClr val="000000"/>
                </a:solidFill>
                <a:latin typeface="+mj-lt"/>
                <a:cs typeface="Times New Roman" panose="02020603050405020304" pitchFamily="18" charset="0"/>
              </a:rPr>
              <a:t>“I am incredibly grateful for this consult line, especially on a Friday afternoon at 430pm!! The advice I received was thorough, timely and very much appreciated by me and the patient. I truly believe it helped avert a weekend crisis. Our healthcare system is so strapped currently, and while we usually have a PMHNP in our clinic most days of the week, we only have staffing maybe once per week at this time and it has been incredibly challenging for our very complex population.” </a:t>
            </a:r>
            <a:r>
              <a:rPr lang="en-US" sz="1800" i="1" dirty="0">
                <a:solidFill>
                  <a:srgbClr val="000000"/>
                </a:solidFill>
                <a:latin typeface="+mj-lt"/>
                <a:ea typeface="Arial" panose="020B0604020202020204" pitchFamily="34" charset="0"/>
              </a:rPr>
              <a:t>– </a:t>
            </a:r>
            <a:r>
              <a:rPr lang="en-US" sz="1800" i="1" dirty="0">
                <a:solidFill>
                  <a:srgbClr val="000000"/>
                </a:solidFill>
                <a:latin typeface="+mj-lt"/>
                <a:ea typeface="Arial" panose="020B0604020202020204" pitchFamily="34" charset="0"/>
                <a:cs typeface="Times New Roman" panose="02020603050405020304" pitchFamily="18" charset="0"/>
              </a:rPr>
              <a:t>FNP</a:t>
            </a:r>
            <a:endParaRPr lang="en-US" sz="1800" i="1" dirty="0">
              <a:solidFill>
                <a:srgbClr val="000000"/>
              </a:solidFill>
              <a:latin typeface="+mj-lt"/>
              <a:cs typeface="Times New Roman" panose="02020603050405020304" pitchFamily="18" charset="0"/>
            </a:endParaRPr>
          </a:p>
          <a:p>
            <a:pPr marR="479425" algn="just">
              <a:lnSpc>
                <a:spcPct val="102000"/>
              </a:lnSpc>
              <a:spcBef>
                <a:spcPts val="460"/>
              </a:spcBef>
              <a:buSzPts val="1200"/>
              <a:buFont typeface="Arial" panose="020B0604020202020204" pitchFamily="34" charset="0"/>
              <a:buChar char="•"/>
              <a:tabLst>
                <a:tab pos="875665" algn="l"/>
                <a:tab pos="876300" algn="l"/>
              </a:tabLst>
            </a:pPr>
            <a:endParaRPr lang="en-US" sz="1800" i="1" dirty="0">
              <a:solidFill>
                <a:schemeClr val="accent2">
                  <a:lumMod val="50000"/>
                </a:schemeClr>
              </a:solidFill>
              <a:latin typeface="+mj-lt"/>
              <a:cs typeface="Times New Roman" panose="02020603050405020304" pitchFamily="18" charset="0"/>
            </a:endParaRPr>
          </a:p>
          <a:p>
            <a:pPr marR="479425" algn="just">
              <a:lnSpc>
                <a:spcPct val="102000"/>
              </a:lnSpc>
              <a:spcBef>
                <a:spcPts val="460"/>
              </a:spcBef>
              <a:buSzPts val="1200"/>
              <a:buFont typeface="Arial" panose="020B0604020202020204" pitchFamily="34" charset="0"/>
              <a:buChar char="•"/>
              <a:tabLst>
                <a:tab pos="875665" algn="l"/>
                <a:tab pos="876300" algn="l"/>
              </a:tabLst>
            </a:pPr>
            <a:endParaRPr lang="en-US" sz="1800" i="1" dirty="0">
              <a:solidFill>
                <a:schemeClr val="accent2">
                  <a:lumMod val="50000"/>
                </a:schemeClr>
              </a:solidFill>
              <a:latin typeface="+mj-lt"/>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399186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058" y="316519"/>
            <a:ext cx="7534430" cy="1143000"/>
          </a:xfrm>
        </p:spPr>
        <p:txBody>
          <a:bodyPr/>
          <a:lstStyle/>
          <a:p>
            <a:r>
              <a:rPr lang="en-US" dirty="0">
                <a:latin typeface="+mj-lt"/>
                <a:ea typeface="Noto Serif" panose="02020600060500020200" pitchFamily="18" charset="0"/>
                <a:cs typeface="Noto Serif" panose="02020600060500020200" pitchFamily="18" charset="0"/>
              </a:rPr>
              <a:t>Future Directions for OPAL</a:t>
            </a:r>
          </a:p>
        </p:txBody>
      </p:sp>
      <p:sp>
        <p:nvSpPr>
          <p:cNvPr id="3" name="Text Placeholder 2"/>
          <p:cNvSpPr>
            <a:spLocks noGrp="1"/>
          </p:cNvSpPr>
          <p:nvPr>
            <p:ph type="body" sz="quarter" idx="10"/>
          </p:nvPr>
        </p:nvSpPr>
        <p:spPr>
          <a:xfrm>
            <a:off x="954989" y="2691851"/>
            <a:ext cx="3617012" cy="2938995"/>
          </a:xfrm>
        </p:spPr>
        <p:txBody>
          <a:bodyPr/>
          <a:lstStyle/>
          <a:p>
            <a:pPr marL="0" indent="0">
              <a:lnSpc>
                <a:spcPct val="100000"/>
              </a:lnSpc>
              <a:spcBef>
                <a:spcPts val="0"/>
              </a:spcBef>
              <a:spcAft>
                <a:spcPts val="2400"/>
              </a:spcAft>
              <a:buNone/>
            </a:pPr>
            <a:r>
              <a:rPr lang="en-US" dirty="0">
                <a:solidFill>
                  <a:srgbClr val="000000"/>
                </a:solidFill>
              </a:rPr>
              <a:t>E-Consults</a:t>
            </a:r>
          </a:p>
          <a:p>
            <a:pPr marL="0" indent="0">
              <a:lnSpc>
                <a:spcPct val="100000"/>
              </a:lnSpc>
              <a:spcBef>
                <a:spcPts val="0"/>
              </a:spcBef>
              <a:spcAft>
                <a:spcPts val="2400"/>
              </a:spcAft>
              <a:buNone/>
            </a:pPr>
            <a:r>
              <a:rPr lang="en-US" dirty="0" err="1">
                <a:solidFill>
                  <a:srgbClr val="000000"/>
                </a:solidFill>
              </a:rPr>
              <a:t>Telepsychiatry</a:t>
            </a:r>
            <a:endParaRPr lang="en-US" dirty="0">
              <a:solidFill>
                <a:srgbClr val="000000"/>
              </a:solidFill>
            </a:endParaRPr>
          </a:p>
          <a:p>
            <a:pPr marL="0" indent="0">
              <a:lnSpc>
                <a:spcPct val="100000"/>
              </a:lnSpc>
              <a:spcBef>
                <a:spcPts val="0"/>
              </a:spcBef>
              <a:spcAft>
                <a:spcPts val="2400"/>
              </a:spcAft>
              <a:buNone/>
            </a:pPr>
            <a:r>
              <a:rPr lang="en-US" dirty="0">
                <a:solidFill>
                  <a:srgbClr val="000000"/>
                </a:solidFill>
              </a:rPr>
              <a:t>Your ideas?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126" y="1746504"/>
            <a:ext cx="4421874" cy="5111496"/>
          </a:xfrm>
          <a:prstGeom prst="rect">
            <a:avLst/>
          </a:prstGeom>
        </p:spPr>
      </p:pic>
    </p:spTree>
    <p:extLst>
      <p:ext uri="{BB962C8B-B14F-4D97-AF65-F5344CB8AC3E}">
        <p14:creationId xmlns:p14="http://schemas.microsoft.com/office/powerpoint/2010/main" val="218161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10,336 Launch Images, Stock Photos &amp; Vectors | Shutterstock">
            <a:extLst>
              <a:ext uri="{FF2B5EF4-FFF2-40B4-BE49-F238E27FC236}">
                <a16:creationId xmlns:a16="http://schemas.microsoft.com/office/drawing/2014/main" id="{5F622D54-D0E1-69B9-240E-01CCE135A9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613" b="8413"/>
          <a:stretch/>
        </p:blipFill>
        <p:spPr bwMode="auto">
          <a:xfrm>
            <a:off x="-23474" y="0"/>
            <a:ext cx="916747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A2E85C-1FEA-53DF-007D-6E7D2564C6E8}"/>
              </a:ext>
            </a:extLst>
          </p:cNvPr>
          <p:cNvSpPr txBox="1"/>
          <p:nvPr/>
        </p:nvSpPr>
        <p:spPr>
          <a:xfrm>
            <a:off x="982133" y="2466138"/>
            <a:ext cx="7035800" cy="1631216"/>
          </a:xfrm>
          <a:prstGeom prst="rect">
            <a:avLst/>
          </a:prstGeom>
          <a:noFill/>
        </p:spPr>
        <p:txBody>
          <a:bodyPr wrap="square">
            <a:spAutoFit/>
          </a:bodyPr>
          <a:lstStyle/>
          <a:p>
            <a:pPr marL="0" marR="0" lvl="0" indent="0" algn="l" defTabSz="457200" rtl="0" eaLnBrk="1" fontAlgn="auto" latinLnBrk="0" hangingPunct="1">
              <a:lnSpc>
                <a:spcPct val="100000"/>
              </a:lnSpc>
              <a:spcAft>
                <a:spcPts val="2400"/>
              </a:spcAft>
              <a:buClrTx/>
              <a:buSzTx/>
              <a:buFont typeface="Arial"/>
              <a:buNone/>
              <a:tabLst/>
              <a:defRPr/>
            </a:pPr>
            <a:r>
              <a:rPr kumimoji="0" lang="en-US" altLang="en-US" sz="4000" b="0" i="0" u="none" strike="noStrike" kern="1200" cap="none" spc="0" normalizeH="0" baseline="0" noProof="0" dirty="0">
                <a:ln>
                  <a:noFill/>
                </a:ln>
                <a:solidFill>
                  <a:srgbClr val="FFFF00"/>
                </a:solidFill>
                <a:effectLst/>
                <a:uLnTx/>
                <a:uFillTx/>
                <a:latin typeface="Noto Serif" panose="02020600060500020200" pitchFamily="18" charset="0"/>
                <a:ea typeface="Noto Serif" panose="02020600060500020200" pitchFamily="18" charset="0"/>
                <a:cs typeface="Noto Serif" panose="02020600060500020200" pitchFamily="18" charset="0"/>
              </a:rPr>
              <a:t>OPAL-K in 2014: </a:t>
            </a:r>
            <a:r>
              <a:rPr kumimoji="0" lang="en-US" altLang="en-US" sz="3200" b="0" i="0" u="none" strike="noStrike" kern="1200" cap="none" spc="0" normalizeH="0" baseline="0" noProof="0" dirty="0">
                <a:ln>
                  <a:noFill/>
                </a:ln>
                <a:solidFill>
                  <a:schemeClr val="bg1"/>
                </a:solidFill>
                <a:effectLst/>
                <a:uLnTx/>
                <a:uFillTx/>
                <a:latin typeface="Noto Serif" panose="02020600060500020200" pitchFamily="18" charset="0"/>
                <a:ea typeface="Noto Serif" panose="02020600060500020200" pitchFamily="18" charset="0"/>
                <a:cs typeface="Noto Serif" panose="02020600060500020200" pitchFamily="18" charset="0"/>
              </a:rPr>
              <a:t>6,500 calls</a:t>
            </a:r>
            <a:endParaRPr kumimoji="0" lang="en-US" altLang="en-US" sz="4000" b="0" i="0" u="none" strike="noStrike" kern="1200" cap="none" spc="0" normalizeH="0" baseline="0" noProof="0" dirty="0">
              <a:ln>
                <a:noFill/>
              </a:ln>
              <a:solidFill>
                <a:srgbClr val="FFFF00"/>
              </a:solidFill>
              <a:effectLst/>
              <a:uLnTx/>
              <a:uFillTx/>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457200" rtl="0" eaLnBrk="1" fontAlgn="auto" latinLnBrk="0" hangingPunct="1">
              <a:lnSpc>
                <a:spcPct val="100000"/>
              </a:lnSpc>
              <a:spcAft>
                <a:spcPts val="2400"/>
              </a:spcAft>
              <a:buClrTx/>
              <a:buSzTx/>
              <a:buFont typeface="Arial"/>
              <a:buNone/>
              <a:tabLst>
                <a:tab pos="4173538" algn="l"/>
              </a:tabLst>
              <a:defRPr/>
            </a:pPr>
            <a:r>
              <a:rPr kumimoji="0" lang="en-US" altLang="en-US" sz="4000" b="0" i="0" u="none" strike="noStrike" kern="1200" cap="none" spc="0" normalizeH="0" baseline="0" noProof="0" dirty="0">
                <a:ln>
                  <a:noFill/>
                </a:ln>
                <a:solidFill>
                  <a:srgbClr val="FFFF00"/>
                </a:solidFill>
                <a:effectLst/>
                <a:uLnTx/>
                <a:uFillTx/>
                <a:latin typeface="Noto Serif" panose="02020600060500020200" pitchFamily="18" charset="0"/>
                <a:ea typeface="Noto Serif" panose="02020600060500020200" pitchFamily="18" charset="0"/>
                <a:cs typeface="Noto Serif" panose="02020600060500020200" pitchFamily="18" charset="0"/>
              </a:rPr>
              <a:t>OPAL-A in 2018: </a:t>
            </a:r>
            <a:r>
              <a:rPr kumimoji="0" lang="en-US" altLang="en-US" sz="3200" b="0" i="0" u="none" strike="noStrike" kern="1200" cap="none" spc="0" normalizeH="0" baseline="0" noProof="0" dirty="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rPr>
              <a:t>3,902 calls</a:t>
            </a:r>
            <a:endParaRPr kumimoji="0" lang="en-US" altLang="en-US" sz="3200" b="0" i="0" u="none" strike="noStrike" kern="1200" cap="none" spc="0" normalizeH="0" baseline="0" noProof="0" dirty="0">
              <a:ln>
                <a:noFill/>
              </a:ln>
              <a:solidFill>
                <a:srgbClr val="FFFF00"/>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2" name="TextBox 1">
            <a:extLst>
              <a:ext uri="{FF2B5EF4-FFF2-40B4-BE49-F238E27FC236}">
                <a16:creationId xmlns:a16="http://schemas.microsoft.com/office/drawing/2014/main" id="{7D04E52F-EE48-4ABD-F833-095779782E29}"/>
              </a:ext>
            </a:extLst>
          </p:cNvPr>
          <p:cNvSpPr txBox="1"/>
          <p:nvPr/>
        </p:nvSpPr>
        <p:spPr>
          <a:xfrm>
            <a:off x="982133" y="567267"/>
            <a:ext cx="6654800" cy="769441"/>
          </a:xfrm>
          <a:prstGeom prst="rect">
            <a:avLst/>
          </a:prstGeom>
          <a:noFill/>
        </p:spPr>
        <p:txBody>
          <a:bodyPr wrap="square" rtlCol="0">
            <a:spAutoFit/>
          </a:bodyPr>
          <a:lstStyle/>
          <a:p>
            <a:r>
              <a:rPr lang="en-US" sz="4400" dirty="0">
                <a:solidFill>
                  <a:srgbClr val="FFFF00"/>
                </a:solidFill>
                <a:latin typeface="Lato Regular" panose="020F0502020204030203" pitchFamily="34" charset="0"/>
                <a:ea typeface="Lato Regular" panose="020F0502020204030203" pitchFamily="34" charset="0"/>
                <a:cs typeface="Lato Regular" panose="020F0502020204030203" pitchFamily="34" charset="0"/>
              </a:rPr>
              <a:t>Calls Since Launch</a:t>
            </a:r>
          </a:p>
        </p:txBody>
      </p:sp>
    </p:spTree>
    <p:extLst>
      <p:ext uri="{BB962C8B-B14F-4D97-AF65-F5344CB8AC3E}">
        <p14:creationId xmlns:p14="http://schemas.microsoft.com/office/powerpoint/2010/main" val="383205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10,336 Launch Images, Stock Photos &amp; Vectors | Shutterstock">
            <a:extLst>
              <a:ext uri="{FF2B5EF4-FFF2-40B4-BE49-F238E27FC236}">
                <a16:creationId xmlns:a16="http://schemas.microsoft.com/office/drawing/2014/main" id="{5F622D54-D0E1-69B9-240E-01CCE135A9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613" b="8413"/>
          <a:stretch/>
        </p:blipFill>
        <p:spPr bwMode="auto">
          <a:xfrm>
            <a:off x="-23474" y="0"/>
            <a:ext cx="916747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A2E85C-1FEA-53DF-007D-6E7D2564C6E8}"/>
              </a:ext>
            </a:extLst>
          </p:cNvPr>
          <p:cNvSpPr txBox="1"/>
          <p:nvPr/>
        </p:nvSpPr>
        <p:spPr>
          <a:xfrm>
            <a:off x="982133" y="2449204"/>
            <a:ext cx="7035800" cy="1631216"/>
          </a:xfrm>
          <a:prstGeom prst="rect">
            <a:avLst/>
          </a:prstGeom>
          <a:noFill/>
        </p:spPr>
        <p:txBody>
          <a:bodyPr wrap="square">
            <a:spAutoFit/>
          </a:bodyPr>
          <a:lstStyle/>
          <a:p>
            <a:pPr marL="0" marR="0" lvl="0" indent="0" algn="l" defTabSz="457200" rtl="0" eaLnBrk="1" fontAlgn="auto" latinLnBrk="0" hangingPunct="1">
              <a:lnSpc>
                <a:spcPct val="100000"/>
              </a:lnSpc>
              <a:spcAft>
                <a:spcPts val="2400"/>
              </a:spcAft>
              <a:buClrTx/>
              <a:buSzTx/>
              <a:buFont typeface="Arial"/>
              <a:buNone/>
              <a:tabLst/>
              <a:defRPr/>
            </a:pPr>
            <a:r>
              <a:rPr kumimoji="0" lang="en-US" altLang="en-US" sz="4000" b="0" i="0" u="none" strike="noStrike" kern="1200" cap="none" spc="0" normalizeH="0" baseline="0" noProof="0" dirty="0">
                <a:ln>
                  <a:noFill/>
                </a:ln>
                <a:solidFill>
                  <a:srgbClr val="FFFF00"/>
                </a:solidFill>
                <a:effectLst/>
                <a:uLnTx/>
                <a:uFillTx/>
                <a:latin typeface="Noto Serif" panose="02020600060500020200" pitchFamily="18" charset="0"/>
                <a:ea typeface="Noto Serif" panose="02020600060500020200" pitchFamily="18" charset="0"/>
                <a:cs typeface="Noto Serif" panose="02020600060500020200" pitchFamily="18" charset="0"/>
              </a:rPr>
              <a:t>OPAL-K in 2014: </a:t>
            </a:r>
            <a:r>
              <a:rPr kumimoji="0" lang="en-US" altLang="en-US" sz="4000" b="0" i="0" u="none" strike="noStrike" kern="1200" cap="none" spc="0" normalizeH="0" baseline="0" noProof="0" dirty="0">
                <a:ln>
                  <a:noFill/>
                </a:ln>
                <a:solidFill>
                  <a:schemeClr val="bg1"/>
                </a:solidFill>
                <a:effectLst/>
                <a:uLnTx/>
                <a:uFillTx/>
                <a:latin typeface="Noto Serif" panose="02020600060500020200" pitchFamily="18" charset="0"/>
                <a:ea typeface="Noto Serif" panose="02020600060500020200" pitchFamily="18" charset="0"/>
                <a:cs typeface="Noto Serif" panose="02020600060500020200" pitchFamily="18" charset="0"/>
              </a:rPr>
              <a:t>28</a:t>
            </a:r>
            <a:endParaRPr kumimoji="0" lang="en-US" altLang="en-US" sz="2800" b="0" i="0" u="none" strike="noStrike" kern="1200" cap="none" spc="0" normalizeH="0" baseline="0" noProof="0" dirty="0">
              <a:ln>
                <a:noFill/>
              </a:ln>
              <a:solidFill>
                <a:schemeClr val="bg1"/>
              </a:solidFill>
              <a:effectLst/>
              <a:uLnTx/>
              <a:uFillTx/>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457200" rtl="0" eaLnBrk="1" fontAlgn="auto" latinLnBrk="0" hangingPunct="1">
              <a:lnSpc>
                <a:spcPct val="100000"/>
              </a:lnSpc>
              <a:spcAft>
                <a:spcPts val="2400"/>
              </a:spcAft>
              <a:buClrTx/>
              <a:buSzTx/>
              <a:buFont typeface="Arial"/>
              <a:buNone/>
              <a:tabLst/>
              <a:defRPr/>
            </a:pPr>
            <a:r>
              <a:rPr kumimoji="0" lang="en-US" altLang="en-US" sz="4000" b="0" i="0" u="none" strike="noStrike" kern="1200" cap="none" spc="0" normalizeH="0" baseline="0" noProof="0" dirty="0">
                <a:ln>
                  <a:noFill/>
                </a:ln>
                <a:solidFill>
                  <a:srgbClr val="FFFF00"/>
                </a:solidFill>
                <a:effectLst/>
                <a:uLnTx/>
                <a:uFillTx/>
                <a:latin typeface="Noto Serif" panose="02020600060500020200" pitchFamily="18" charset="0"/>
                <a:ea typeface="Noto Serif" panose="02020600060500020200" pitchFamily="18" charset="0"/>
                <a:cs typeface="Noto Serif" panose="02020600060500020200" pitchFamily="18" charset="0"/>
              </a:rPr>
              <a:t>OPAL-A in 2018: </a:t>
            </a:r>
            <a:r>
              <a:rPr kumimoji="0" lang="en-US" altLang="en-US" sz="4000" b="0" i="0" u="none" strike="noStrike" kern="1200" cap="none" spc="0" normalizeH="0" baseline="0" noProof="0" dirty="0">
                <a:ln>
                  <a:noFill/>
                </a:ln>
                <a:solidFill>
                  <a:schemeClr val="bg1"/>
                </a:solidFill>
                <a:effectLst/>
                <a:uLnTx/>
                <a:uFillTx/>
                <a:latin typeface="Noto Serif" panose="02020600060500020200" pitchFamily="18" charset="0"/>
                <a:ea typeface="Noto Serif" panose="02020600060500020200" pitchFamily="18" charset="0"/>
                <a:cs typeface="Noto Serif" panose="02020600060500020200" pitchFamily="18" charset="0"/>
              </a:rPr>
              <a:t>50</a:t>
            </a:r>
            <a:endParaRPr kumimoji="0" lang="en-US" altLang="en-US" sz="4000" b="0" i="0" u="none" strike="noStrike" kern="1200" cap="none" spc="0" normalizeH="0" baseline="0" noProof="0" dirty="0">
              <a:ln>
                <a:noFill/>
              </a:ln>
              <a:solidFill>
                <a:srgbClr val="FFFF00"/>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2" name="TextBox 1">
            <a:extLst>
              <a:ext uri="{FF2B5EF4-FFF2-40B4-BE49-F238E27FC236}">
                <a16:creationId xmlns:a16="http://schemas.microsoft.com/office/drawing/2014/main" id="{7D04E52F-EE48-4ABD-F833-095779782E29}"/>
              </a:ext>
            </a:extLst>
          </p:cNvPr>
          <p:cNvSpPr txBox="1"/>
          <p:nvPr/>
        </p:nvSpPr>
        <p:spPr>
          <a:xfrm>
            <a:off x="982133" y="533400"/>
            <a:ext cx="8026400" cy="769441"/>
          </a:xfrm>
          <a:prstGeom prst="rect">
            <a:avLst/>
          </a:prstGeom>
          <a:noFill/>
        </p:spPr>
        <p:txBody>
          <a:bodyPr wrap="square" rtlCol="0">
            <a:spAutoFit/>
          </a:bodyPr>
          <a:lstStyle/>
          <a:p>
            <a:r>
              <a:rPr lang="en-US" sz="4400" dirty="0">
                <a:solidFill>
                  <a:srgbClr val="FFFF00"/>
                </a:solidFill>
                <a:latin typeface="Lato Regular" panose="020F0502020204030203" pitchFamily="34" charset="0"/>
                <a:ea typeface="Lato Regular" panose="020F0502020204030203" pitchFamily="34" charset="0"/>
                <a:cs typeface="Lato Regular" panose="020F0502020204030203" pitchFamily="34" charset="0"/>
              </a:rPr>
              <a:t>Calls from ED Since Launch</a:t>
            </a:r>
          </a:p>
        </p:txBody>
      </p:sp>
    </p:spTree>
    <p:extLst>
      <p:ext uri="{BB962C8B-B14F-4D97-AF65-F5344CB8AC3E}">
        <p14:creationId xmlns:p14="http://schemas.microsoft.com/office/powerpoint/2010/main" val="359216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10,336 Launch Images, Stock Photos &amp; Vectors | Shutterstock">
            <a:extLst>
              <a:ext uri="{FF2B5EF4-FFF2-40B4-BE49-F238E27FC236}">
                <a16:creationId xmlns:a16="http://schemas.microsoft.com/office/drawing/2014/main" id="{5F622D54-D0E1-69B9-240E-01CCE135A9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613" b="8413"/>
          <a:stretch/>
        </p:blipFill>
        <p:spPr bwMode="auto">
          <a:xfrm>
            <a:off x="-23474" y="0"/>
            <a:ext cx="916747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A2E85C-1FEA-53DF-007D-6E7D2564C6E8}"/>
              </a:ext>
            </a:extLst>
          </p:cNvPr>
          <p:cNvSpPr txBox="1"/>
          <p:nvPr/>
        </p:nvSpPr>
        <p:spPr>
          <a:xfrm>
            <a:off x="982133" y="2449204"/>
            <a:ext cx="7035800" cy="1631216"/>
          </a:xfrm>
          <a:prstGeom prst="rect">
            <a:avLst/>
          </a:prstGeom>
          <a:noFill/>
        </p:spPr>
        <p:txBody>
          <a:bodyPr wrap="square">
            <a:spAutoFit/>
          </a:bodyPr>
          <a:lstStyle/>
          <a:p>
            <a:pPr marL="0" marR="0" lvl="0" indent="0" algn="l" defTabSz="457200" rtl="0" eaLnBrk="1" fontAlgn="auto" latinLnBrk="0" hangingPunct="1">
              <a:lnSpc>
                <a:spcPct val="100000"/>
              </a:lnSpc>
              <a:spcAft>
                <a:spcPts val="2400"/>
              </a:spcAft>
              <a:buClrTx/>
              <a:buSzTx/>
              <a:buFont typeface="Arial"/>
              <a:buNone/>
              <a:tabLst/>
              <a:defRPr/>
            </a:pPr>
            <a:r>
              <a:rPr kumimoji="0" lang="en-US" altLang="en-US" sz="4000" b="0" i="0" u="none" strike="noStrike" kern="1200" cap="none" spc="0" normalizeH="0" baseline="0" noProof="0" dirty="0">
                <a:ln>
                  <a:noFill/>
                </a:ln>
                <a:solidFill>
                  <a:srgbClr val="FFFF00"/>
                </a:solidFill>
                <a:effectLst/>
                <a:uLnTx/>
                <a:uFillTx/>
                <a:latin typeface="Noto Serif" panose="02020600060500020200" pitchFamily="18" charset="0"/>
                <a:ea typeface="Noto Serif" panose="02020600060500020200" pitchFamily="18" charset="0"/>
                <a:cs typeface="Noto Serif" panose="02020600060500020200" pitchFamily="18" charset="0"/>
              </a:rPr>
              <a:t>OPAL-K in 2014: </a:t>
            </a:r>
            <a:r>
              <a:rPr kumimoji="0" lang="en-US" altLang="en-US" sz="4000" b="0" i="0" u="none" strike="noStrike" kern="1200" cap="none" spc="0" normalizeH="0" baseline="0" noProof="0" dirty="0">
                <a:ln>
                  <a:noFill/>
                </a:ln>
                <a:solidFill>
                  <a:schemeClr val="bg1"/>
                </a:solidFill>
                <a:effectLst/>
                <a:uLnTx/>
                <a:uFillTx/>
                <a:latin typeface="Noto Serif" panose="02020600060500020200" pitchFamily="18" charset="0"/>
                <a:ea typeface="Noto Serif" panose="02020600060500020200" pitchFamily="18" charset="0"/>
                <a:cs typeface="Noto Serif" panose="02020600060500020200" pitchFamily="18" charset="0"/>
              </a:rPr>
              <a:t>2,756</a:t>
            </a:r>
            <a:endParaRPr kumimoji="0" lang="en-US" altLang="en-US" sz="2800" b="0" i="0" u="none" strike="noStrike" kern="1200" cap="none" spc="0" normalizeH="0" baseline="0" noProof="0" dirty="0">
              <a:ln>
                <a:noFill/>
              </a:ln>
              <a:solidFill>
                <a:schemeClr val="bg1"/>
              </a:solidFill>
              <a:effectLst/>
              <a:uLnTx/>
              <a:uFillTx/>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457200" rtl="0" eaLnBrk="1" fontAlgn="auto" latinLnBrk="0" hangingPunct="1">
              <a:lnSpc>
                <a:spcPct val="100000"/>
              </a:lnSpc>
              <a:spcAft>
                <a:spcPts val="2400"/>
              </a:spcAft>
              <a:buClrTx/>
              <a:buSzTx/>
              <a:buFont typeface="Arial"/>
              <a:buNone/>
              <a:tabLst/>
              <a:defRPr/>
            </a:pPr>
            <a:r>
              <a:rPr kumimoji="0" lang="en-US" altLang="en-US" sz="4000" b="0" i="0" u="none" strike="noStrike" kern="1200" cap="none" spc="0" normalizeH="0" baseline="0" noProof="0" dirty="0">
                <a:ln>
                  <a:noFill/>
                </a:ln>
                <a:solidFill>
                  <a:srgbClr val="FFFF00"/>
                </a:solidFill>
                <a:effectLst/>
                <a:uLnTx/>
                <a:uFillTx/>
                <a:latin typeface="Noto Serif" panose="02020600060500020200" pitchFamily="18" charset="0"/>
                <a:ea typeface="Noto Serif" panose="02020600060500020200" pitchFamily="18" charset="0"/>
                <a:cs typeface="Noto Serif" panose="02020600060500020200" pitchFamily="18" charset="0"/>
              </a:rPr>
              <a:t>OPAL-A in 2018: </a:t>
            </a:r>
            <a:r>
              <a:rPr kumimoji="0" lang="en-US" altLang="en-US" sz="4000" b="0" i="0" u="none" strike="noStrike" kern="1200" cap="none" spc="0" normalizeH="0" baseline="0" noProof="0" dirty="0">
                <a:ln>
                  <a:noFill/>
                </a:ln>
                <a:solidFill>
                  <a:schemeClr val="bg1"/>
                </a:solidFill>
                <a:effectLst/>
                <a:uLnTx/>
                <a:uFillTx/>
                <a:latin typeface="Noto Serif" panose="02020600060500020200" pitchFamily="18" charset="0"/>
                <a:ea typeface="Noto Serif" panose="02020600060500020200" pitchFamily="18" charset="0"/>
                <a:cs typeface="Noto Serif" panose="02020600060500020200" pitchFamily="18" charset="0"/>
              </a:rPr>
              <a:t>2,501</a:t>
            </a:r>
            <a:endParaRPr kumimoji="0" lang="en-US" altLang="en-US" sz="4000" b="0" i="0" u="none" strike="noStrike" kern="1200" cap="none" spc="0" normalizeH="0" baseline="0" noProof="0" dirty="0">
              <a:ln>
                <a:noFill/>
              </a:ln>
              <a:solidFill>
                <a:srgbClr val="FFFF00"/>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2" name="TextBox 1">
            <a:extLst>
              <a:ext uri="{FF2B5EF4-FFF2-40B4-BE49-F238E27FC236}">
                <a16:creationId xmlns:a16="http://schemas.microsoft.com/office/drawing/2014/main" id="{7D04E52F-EE48-4ABD-F833-095779782E29}"/>
              </a:ext>
            </a:extLst>
          </p:cNvPr>
          <p:cNvSpPr txBox="1"/>
          <p:nvPr/>
        </p:nvSpPr>
        <p:spPr>
          <a:xfrm>
            <a:off x="982133" y="533400"/>
            <a:ext cx="7518400" cy="769441"/>
          </a:xfrm>
          <a:prstGeom prst="rect">
            <a:avLst/>
          </a:prstGeom>
          <a:noFill/>
        </p:spPr>
        <p:txBody>
          <a:bodyPr wrap="square" rtlCol="0">
            <a:spAutoFit/>
          </a:bodyPr>
          <a:lstStyle/>
          <a:p>
            <a:r>
              <a:rPr lang="en-US" sz="4400" dirty="0">
                <a:solidFill>
                  <a:srgbClr val="FFFF00"/>
                </a:solidFill>
                <a:latin typeface="Lato Regular" panose="020F0502020204030203" pitchFamily="34" charset="0"/>
                <a:ea typeface="Lato Regular" panose="020F0502020204030203" pitchFamily="34" charset="0"/>
                <a:cs typeface="Lato Regular" panose="020F0502020204030203" pitchFamily="34" charset="0"/>
              </a:rPr>
              <a:t>Enrollments Since Launch</a:t>
            </a:r>
          </a:p>
        </p:txBody>
      </p:sp>
    </p:spTree>
    <p:extLst>
      <p:ext uri="{BB962C8B-B14F-4D97-AF65-F5344CB8AC3E}">
        <p14:creationId xmlns:p14="http://schemas.microsoft.com/office/powerpoint/2010/main" val="426761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D8F7A99-49A1-6244-D493-9BE55A26126A}"/>
              </a:ext>
            </a:extLst>
          </p:cNvPr>
          <p:cNvGraphicFramePr>
            <a:graphicFrameLocks/>
          </p:cNvGraphicFramePr>
          <p:nvPr>
            <p:extLst>
              <p:ext uri="{D42A27DB-BD31-4B8C-83A1-F6EECF244321}">
                <p14:modId xmlns:p14="http://schemas.microsoft.com/office/powerpoint/2010/main" val="2766675370"/>
              </p:ext>
            </p:extLst>
          </p:nvPr>
        </p:nvGraphicFramePr>
        <p:xfrm>
          <a:off x="397135" y="1803400"/>
          <a:ext cx="8349730" cy="476937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2">
            <a:extLst>
              <a:ext uri="{FF2B5EF4-FFF2-40B4-BE49-F238E27FC236}">
                <a16:creationId xmlns:a16="http://schemas.microsoft.com/office/drawing/2014/main" id="{56A0CAC5-B5CE-CA6A-F0C6-57D213447A0F}"/>
              </a:ext>
            </a:extLst>
          </p:cNvPr>
          <p:cNvSpPr txBox="1">
            <a:spLocks/>
          </p:cNvSpPr>
          <p:nvPr/>
        </p:nvSpPr>
        <p:spPr>
          <a:xfrm>
            <a:off x="1256916" y="211667"/>
            <a:ext cx="6630169" cy="1371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b="0" i="0" kern="1200">
                <a:solidFill>
                  <a:schemeClr val="accent4"/>
                </a:solidFill>
                <a:latin typeface="Lato Regular"/>
                <a:ea typeface="+mn-ea"/>
                <a:cs typeface="Lato Regular"/>
              </a:defRPr>
            </a:lvl1pPr>
            <a:lvl2pPr marL="457200" indent="0" algn="l" defTabSz="457200" rtl="0" eaLnBrk="1" latinLnBrk="0" hangingPunct="1">
              <a:spcBef>
                <a:spcPct val="20000"/>
              </a:spcBef>
              <a:buFont typeface="Arial"/>
              <a:buNone/>
              <a:defRPr sz="2400" kern="1200">
                <a:solidFill>
                  <a:schemeClr val="tx1"/>
                </a:solidFill>
                <a:latin typeface="Lato Regular"/>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Lato Regular"/>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sz="1400" b="0" i="0" u="none" strike="noStrike" kern="1200" spc="0" baseline="0">
                <a:solidFill>
                  <a:prstClr val="black">
                    <a:lumMod val="65000"/>
                    <a:lumOff val="35000"/>
                  </a:prstClr>
                </a:solidFill>
                <a:latin typeface="+mn-lt"/>
                <a:ea typeface="+mn-ea"/>
                <a:cs typeface="+mn-cs"/>
              </a:defRPr>
            </a:pPr>
            <a:r>
              <a:rPr kumimoji="0" lang="en-US" sz="4400" i="0" u="none" strike="noStrike" kern="1200" cap="none" spc="0" normalizeH="0" baseline="0" noProof="0" dirty="0">
                <a:ln>
                  <a:noFill/>
                </a:ln>
                <a:solidFill>
                  <a:srgbClr val="0E61B0">
                    <a:lumMod val="50000"/>
                  </a:srgbClr>
                </a:solidFill>
                <a:effectLst/>
                <a:uLnTx/>
                <a:uFillTx/>
                <a:latin typeface="Lato Regular" panose="020F0502020204030203" pitchFamily="34" charset="0"/>
                <a:ea typeface="Lato Regular" panose="020F0502020204030203" pitchFamily="34" charset="0"/>
                <a:cs typeface="Lato Regular" panose="020F0502020204030203" pitchFamily="34" charset="0"/>
              </a:rPr>
              <a:t>OPAL-K Consult Calls </a:t>
            </a:r>
          </a:p>
          <a:p>
            <a:pPr marL="0" marR="0" lvl="0" indent="0" algn="ctr" defTabSz="457200" rtl="0" eaLnBrk="1" fontAlgn="auto" latinLnBrk="0" hangingPunct="1">
              <a:lnSpc>
                <a:spcPct val="100000"/>
              </a:lnSpc>
              <a:spcBef>
                <a:spcPts val="0"/>
              </a:spcBef>
              <a:spcAft>
                <a:spcPts val="0"/>
              </a:spcAft>
              <a:buClrTx/>
              <a:buSzTx/>
              <a:buFont typeface="Arial"/>
              <a:buNone/>
              <a:tabLst/>
              <a:defRPr sz="1400" b="0" i="0" u="none" strike="noStrike" kern="1200" spc="0" baseline="0">
                <a:solidFill>
                  <a:prstClr val="black">
                    <a:lumMod val="65000"/>
                    <a:lumOff val="35000"/>
                  </a:prstClr>
                </a:solidFill>
                <a:latin typeface="+mn-lt"/>
                <a:ea typeface="+mn-ea"/>
                <a:cs typeface="+mn-cs"/>
              </a:defRPr>
            </a:pPr>
            <a:r>
              <a:rPr kumimoji="0" lang="en-US" sz="2800" i="0" u="none" strike="noStrike" kern="1200" cap="none" spc="0" normalizeH="0" baseline="0" noProof="0" dirty="0">
                <a:ln>
                  <a:noFill/>
                </a:ln>
                <a:solidFill>
                  <a:srgbClr val="0E61B0">
                    <a:lumMod val="50000"/>
                  </a:srgbClr>
                </a:solidFill>
                <a:effectLst/>
                <a:uLnTx/>
                <a:uFillTx/>
                <a:latin typeface="Lato Regular" panose="020F0502020204030203" pitchFamily="34" charset="0"/>
                <a:ea typeface="Lato Regular" panose="020F0502020204030203" pitchFamily="34" charset="0"/>
                <a:cs typeface="Lato Regular" panose="020F0502020204030203" pitchFamily="34" charset="0"/>
              </a:rPr>
              <a:t>Fiscal Year 2015-2022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B4984"/>
              </a:solidFill>
              <a:effectLst/>
              <a:uLnTx/>
              <a:uFillTx/>
              <a:latin typeface="Lato Regular"/>
              <a:ea typeface="+mn-ea"/>
              <a:cs typeface="Lato Regular"/>
            </a:endParaRPr>
          </a:p>
        </p:txBody>
      </p:sp>
    </p:spTree>
    <p:extLst>
      <p:ext uri="{BB962C8B-B14F-4D97-AF65-F5344CB8AC3E}">
        <p14:creationId xmlns:p14="http://schemas.microsoft.com/office/powerpoint/2010/main" val="238653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6F8079E-F7B8-7ED1-8088-6C8B93FB265C}"/>
              </a:ext>
            </a:extLst>
          </p:cNvPr>
          <p:cNvGraphicFramePr>
            <a:graphicFrameLocks/>
          </p:cNvGraphicFramePr>
          <p:nvPr>
            <p:extLst>
              <p:ext uri="{D42A27DB-BD31-4B8C-83A1-F6EECF244321}">
                <p14:modId xmlns:p14="http://schemas.microsoft.com/office/powerpoint/2010/main" val="1782863056"/>
              </p:ext>
            </p:extLst>
          </p:nvPr>
        </p:nvGraphicFramePr>
        <p:xfrm>
          <a:off x="635000" y="1627170"/>
          <a:ext cx="7874000" cy="50753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2">
            <a:extLst>
              <a:ext uri="{FF2B5EF4-FFF2-40B4-BE49-F238E27FC236}">
                <a16:creationId xmlns:a16="http://schemas.microsoft.com/office/drawing/2014/main" id="{36E154B0-B823-86A5-9969-96EFDEE1FB16}"/>
              </a:ext>
            </a:extLst>
          </p:cNvPr>
          <p:cNvSpPr txBox="1">
            <a:spLocks/>
          </p:cNvSpPr>
          <p:nvPr/>
        </p:nvSpPr>
        <p:spPr>
          <a:xfrm>
            <a:off x="158264" y="155448"/>
            <a:ext cx="8503136" cy="1197864"/>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 typeface="Arial"/>
              <a:buNone/>
              <a:defRPr sz="2400" b="0" i="0" kern="1200">
                <a:solidFill>
                  <a:schemeClr val="accent4"/>
                </a:solidFill>
                <a:latin typeface="Lato Regular"/>
                <a:ea typeface="+mn-ea"/>
                <a:cs typeface="Lato Regular"/>
              </a:defRPr>
            </a:lvl1pPr>
            <a:lvl2pPr marL="457200" indent="0" algn="l" defTabSz="457200" rtl="0" eaLnBrk="1" latinLnBrk="0" hangingPunct="1">
              <a:spcBef>
                <a:spcPct val="20000"/>
              </a:spcBef>
              <a:buFont typeface="Arial"/>
              <a:buNone/>
              <a:defRPr sz="2400" kern="1200">
                <a:solidFill>
                  <a:schemeClr val="tx1"/>
                </a:solidFill>
                <a:latin typeface="Lato Regular"/>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Lato Regular"/>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4400" i="0" u="none" strike="noStrike" kern="1200" cap="none" spc="0" normalizeH="0" baseline="0" noProof="0" dirty="0">
                <a:ln>
                  <a:noFill/>
                </a:ln>
                <a:solidFill>
                  <a:srgbClr val="2E93D5">
                    <a:lumMod val="50000"/>
                  </a:srgbClr>
                </a:solidFill>
                <a:effectLst/>
                <a:uLnTx/>
                <a:uFillTx/>
                <a:latin typeface="Lato Heading"/>
                <a:ea typeface="+mn-ea"/>
                <a:cs typeface="Lato Regular"/>
              </a:rPr>
              <a:t>OPAL-A Consult Calls* </a:t>
            </a: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800" i="0" u="none" strike="noStrike" kern="1200" cap="none" spc="0" normalizeH="0" baseline="0" noProof="0" dirty="0">
                <a:ln>
                  <a:noFill/>
                </a:ln>
                <a:solidFill>
                  <a:srgbClr val="2E93D5">
                    <a:lumMod val="50000"/>
                  </a:srgbClr>
                </a:solidFill>
                <a:effectLst/>
                <a:uLnTx/>
                <a:uFillTx/>
                <a:latin typeface="Lato Heading"/>
                <a:ea typeface="+mn-ea"/>
                <a:cs typeface="Lato Regular"/>
              </a:rPr>
              <a:t>Fiscal Year 2019-2022</a:t>
            </a: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600" i="0" u="none" strike="noStrike" kern="1200" cap="none" spc="0" normalizeH="0" baseline="0" noProof="0" dirty="0">
                <a:ln>
                  <a:noFill/>
                </a:ln>
                <a:solidFill>
                  <a:srgbClr val="2E93D5">
                    <a:lumMod val="50000"/>
                  </a:srgbClr>
                </a:solidFill>
                <a:effectLst/>
                <a:uLnTx/>
                <a:uFillTx/>
                <a:latin typeface="Lato Heading"/>
                <a:ea typeface="+mn-ea"/>
                <a:cs typeface="Lato Regular"/>
              </a:rPr>
              <a:t>*Includes Calls Transferred to OPAL-A for Age 17 and Under</a:t>
            </a:r>
          </a:p>
        </p:txBody>
      </p:sp>
    </p:spTree>
    <p:extLst>
      <p:ext uri="{BB962C8B-B14F-4D97-AF65-F5344CB8AC3E}">
        <p14:creationId xmlns:p14="http://schemas.microsoft.com/office/powerpoint/2010/main" val="219872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F585-86C2-B34F-9923-59E0D438AFDC}"/>
              </a:ext>
            </a:extLst>
          </p:cNvPr>
          <p:cNvSpPr>
            <a:spLocks noGrp="1"/>
          </p:cNvSpPr>
          <p:nvPr>
            <p:ph type="title"/>
          </p:nvPr>
        </p:nvSpPr>
        <p:spPr>
          <a:xfrm>
            <a:off x="1975104" y="691263"/>
            <a:ext cx="6264858" cy="1143000"/>
          </a:xfrm>
        </p:spPr>
        <p:txBody>
          <a:bodyPr/>
          <a:lstStyle/>
          <a:p>
            <a:r>
              <a:rPr lang="en-US" dirty="0">
                <a:latin typeface="Lato Regular" panose="020F0502020204030203" pitchFamily="34" charset="0"/>
                <a:ea typeface="Lato Regular" panose="020F0502020204030203" pitchFamily="34" charset="0"/>
                <a:cs typeface="Lato Regular" panose="020F0502020204030203" pitchFamily="34" charset="0"/>
              </a:rPr>
              <a:t>Call Duration</a:t>
            </a:r>
          </a:p>
        </p:txBody>
      </p:sp>
      <p:sp>
        <p:nvSpPr>
          <p:cNvPr id="3" name="Content Placeholder 2">
            <a:extLst>
              <a:ext uri="{FF2B5EF4-FFF2-40B4-BE49-F238E27FC236}">
                <a16:creationId xmlns:a16="http://schemas.microsoft.com/office/drawing/2014/main" id="{07E39845-27DB-9B4D-B4DE-1AD6C19BF680}"/>
              </a:ext>
            </a:extLst>
          </p:cNvPr>
          <p:cNvSpPr>
            <a:spLocks noGrp="1"/>
          </p:cNvSpPr>
          <p:nvPr>
            <p:ph idx="1"/>
          </p:nvPr>
        </p:nvSpPr>
        <p:spPr>
          <a:xfrm>
            <a:off x="1975104" y="2129839"/>
            <a:ext cx="6264858" cy="3542783"/>
          </a:xfrm>
        </p:spPr>
        <p:txBody>
          <a:bodyPr>
            <a:normAutofit/>
          </a:bodyPr>
          <a:lstStyle/>
          <a:p>
            <a:pPr marL="0" indent="0">
              <a:spcBef>
                <a:spcPts val="0"/>
              </a:spcBef>
              <a:buNone/>
            </a:pPr>
            <a:r>
              <a:rPr lang="en-US" dirty="0">
                <a:solidFill>
                  <a:srgbClr val="000000"/>
                </a:solidFill>
              </a:rPr>
              <a:t>OPAL K: </a:t>
            </a:r>
          </a:p>
          <a:p>
            <a:pPr>
              <a:spcBef>
                <a:spcPts val="0"/>
              </a:spcBef>
            </a:pPr>
            <a:r>
              <a:rPr lang="en-US" sz="2800" dirty="0">
                <a:solidFill>
                  <a:srgbClr val="000000"/>
                </a:solidFill>
              </a:rPr>
              <a:t>Average 17.8 minutes</a:t>
            </a:r>
          </a:p>
          <a:p>
            <a:pPr>
              <a:spcBef>
                <a:spcPts val="0"/>
              </a:spcBef>
            </a:pPr>
            <a:r>
              <a:rPr lang="en-US" sz="2800" dirty="0">
                <a:solidFill>
                  <a:srgbClr val="000000"/>
                </a:solidFill>
              </a:rPr>
              <a:t>Median is </a:t>
            </a:r>
            <a:r>
              <a:rPr lang="en-US" sz="2800" u="sng" dirty="0">
                <a:solidFill>
                  <a:srgbClr val="000000"/>
                </a:solidFill>
              </a:rPr>
              <a:t>&lt;</a:t>
            </a:r>
            <a:r>
              <a:rPr lang="en-US" sz="2800" dirty="0">
                <a:solidFill>
                  <a:srgbClr val="000000"/>
                </a:solidFill>
              </a:rPr>
              <a:t> 15 minutes</a:t>
            </a:r>
          </a:p>
          <a:p>
            <a:pPr marL="0" indent="0">
              <a:spcBef>
                <a:spcPts val="1800"/>
              </a:spcBef>
              <a:buNone/>
            </a:pPr>
            <a:r>
              <a:rPr lang="en-US" dirty="0">
                <a:solidFill>
                  <a:srgbClr val="000000"/>
                </a:solidFill>
              </a:rPr>
              <a:t>OPAL-A: </a:t>
            </a:r>
          </a:p>
          <a:p>
            <a:pPr>
              <a:spcBef>
                <a:spcPts val="0"/>
              </a:spcBef>
            </a:pPr>
            <a:r>
              <a:rPr lang="en-US" sz="2800" dirty="0">
                <a:solidFill>
                  <a:srgbClr val="000000"/>
                </a:solidFill>
              </a:rPr>
              <a:t>Average 13 minutes</a:t>
            </a:r>
          </a:p>
          <a:p>
            <a:pPr>
              <a:spcBef>
                <a:spcPts val="0"/>
              </a:spcBef>
            </a:pPr>
            <a:r>
              <a:rPr lang="en-US" sz="2800" dirty="0">
                <a:solidFill>
                  <a:srgbClr val="000000"/>
                </a:solidFill>
              </a:rPr>
              <a:t>Median is 15-20 minutes</a:t>
            </a:r>
          </a:p>
        </p:txBody>
      </p:sp>
    </p:spTree>
    <p:extLst>
      <p:ext uri="{BB962C8B-B14F-4D97-AF65-F5344CB8AC3E}">
        <p14:creationId xmlns:p14="http://schemas.microsoft.com/office/powerpoint/2010/main" val="292357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4A2604-CF66-4004-BAC2-FD00F8FFD73D}"/>
              </a:ext>
            </a:extLst>
          </p:cNvPr>
          <p:cNvSpPr>
            <a:spLocks noGrp="1"/>
          </p:cNvSpPr>
          <p:nvPr>
            <p:ph type="body" sz="quarter" idx="10"/>
          </p:nvPr>
        </p:nvSpPr>
        <p:spPr>
          <a:xfrm>
            <a:off x="601218" y="556380"/>
            <a:ext cx="7941564" cy="1290708"/>
          </a:xfrm>
        </p:spPr>
        <p:txBody>
          <a:bodyPr>
            <a:noAutofit/>
          </a:bodyPr>
          <a:lstStyle/>
          <a:p>
            <a:pPr algn="ctr">
              <a:spcBef>
                <a:spcPts val="0"/>
              </a:spcBef>
            </a:pPr>
            <a:r>
              <a:rPr lang="en-US" sz="4000" dirty="0">
                <a:solidFill>
                  <a:schemeClr val="accent2">
                    <a:lumMod val="75000"/>
                  </a:schemeClr>
                </a:solidFill>
                <a:latin typeface="+mj-lt"/>
              </a:rPr>
              <a:t>OPAL-K Length of Consult Calls</a:t>
            </a:r>
          </a:p>
          <a:p>
            <a:pPr algn="ctr">
              <a:spcBef>
                <a:spcPts val="0"/>
              </a:spcBef>
              <a:defRPr sz="1400" b="0" i="0" u="none" strike="noStrike" kern="1200" spc="0" baseline="0">
                <a:solidFill>
                  <a:prstClr val="black">
                    <a:lumMod val="65000"/>
                    <a:lumOff val="35000"/>
                  </a:prstClr>
                </a:solidFill>
                <a:latin typeface="+mn-lt"/>
                <a:ea typeface="+mn-ea"/>
                <a:cs typeface="+mn-cs"/>
              </a:defRPr>
            </a:pPr>
            <a:r>
              <a:rPr lang="en-US" sz="1800" dirty="0">
                <a:solidFill>
                  <a:schemeClr val="accent2">
                    <a:lumMod val="75000"/>
                  </a:schemeClr>
                </a:solidFill>
                <a:latin typeface="+mj-lt"/>
              </a:rPr>
              <a:t>n=6339</a:t>
            </a:r>
          </a:p>
          <a:p>
            <a:pPr algn="ctr"/>
            <a:endParaRPr lang="en-US" dirty="0"/>
          </a:p>
        </p:txBody>
      </p:sp>
      <p:graphicFrame>
        <p:nvGraphicFramePr>
          <p:cNvPr id="4" name="Content Placeholder 3">
            <a:extLst>
              <a:ext uri="{FF2B5EF4-FFF2-40B4-BE49-F238E27FC236}">
                <a16:creationId xmlns:a16="http://schemas.microsoft.com/office/drawing/2014/main" id="{00000000-0008-0000-0000-000003000000}"/>
              </a:ext>
            </a:extLst>
          </p:cNvPr>
          <p:cNvGraphicFramePr>
            <a:graphicFrameLocks noGrp="1"/>
          </p:cNvGraphicFramePr>
          <p:nvPr>
            <p:ph sz="half" idx="1"/>
            <p:extLst>
              <p:ext uri="{D42A27DB-BD31-4B8C-83A1-F6EECF244321}">
                <p14:modId xmlns:p14="http://schemas.microsoft.com/office/powerpoint/2010/main" val="388349815"/>
              </p:ext>
            </p:extLst>
          </p:nvPr>
        </p:nvGraphicFramePr>
        <p:xfrm>
          <a:off x="720436" y="2040447"/>
          <a:ext cx="7509164" cy="3903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972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741518-0177-4806-9F87-2F84C9C7548B}"/>
              </a:ext>
            </a:extLst>
          </p:cNvPr>
          <p:cNvSpPr>
            <a:spLocks noGrp="1"/>
          </p:cNvSpPr>
          <p:nvPr>
            <p:ph type="body" sz="quarter" idx="10"/>
          </p:nvPr>
        </p:nvSpPr>
        <p:spPr>
          <a:xfrm>
            <a:off x="612648" y="420093"/>
            <a:ext cx="7616952" cy="1327745"/>
          </a:xfrm>
        </p:spPr>
        <p:txBody>
          <a:bodyPr>
            <a:noAutofit/>
          </a:bodyPr>
          <a:lstStyle/>
          <a:p>
            <a:pPr algn="ctr">
              <a:spcBef>
                <a:spcPts val="0"/>
              </a:spcBef>
            </a:pPr>
            <a:r>
              <a:rPr lang="en-US" sz="4000" dirty="0">
                <a:latin typeface="Lato Heading"/>
              </a:rPr>
              <a:t>OPAL-A Length of Consult Calls</a:t>
            </a:r>
          </a:p>
          <a:p>
            <a:pPr algn="ctr">
              <a:spcBef>
                <a:spcPts val="0"/>
              </a:spcBef>
            </a:pPr>
            <a:r>
              <a:rPr lang="en-US" sz="1800" dirty="0">
                <a:latin typeface="Lato Heading"/>
              </a:rPr>
              <a:t>n=3,811 </a:t>
            </a:r>
          </a:p>
        </p:txBody>
      </p:sp>
      <p:graphicFrame>
        <p:nvGraphicFramePr>
          <p:cNvPr id="6" name="Content Placeholder 5">
            <a:extLst>
              <a:ext uri="{FF2B5EF4-FFF2-40B4-BE49-F238E27FC236}">
                <a16:creationId xmlns:a16="http://schemas.microsoft.com/office/drawing/2014/main" id="{E5285255-14D8-4A8C-9627-8D486E53EB58}"/>
              </a:ext>
            </a:extLst>
          </p:cNvPr>
          <p:cNvGraphicFramePr>
            <a:graphicFrameLocks noGrp="1"/>
          </p:cNvGraphicFramePr>
          <p:nvPr>
            <p:ph sz="half" idx="1"/>
            <p:extLst>
              <p:ext uri="{D42A27DB-BD31-4B8C-83A1-F6EECF244321}">
                <p14:modId xmlns:p14="http://schemas.microsoft.com/office/powerpoint/2010/main" val="790978744"/>
              </p:ext>
            </p:extLst>
          </p:nvPr>
        </p:nvGraphicFramePr>
        <p:xfrm>
          <a:off x="380010" y="1930718"/>
          <a:ext cx="7849590" cy="4144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7912706"/>
      </p:ext>
    </p:extLst>
  </p:cSld>
  <p:clrMapOvr>
    <a:masterClrMapping/>
  </p:clrMapOvr>
</p:sld>
</file>

<file path=ppt/theme/theme1.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49279799C4F24BAA5D7077FCAFC29A" ma:contentTypeVersion="14" ma:contentTypeDescription="Create a new document." ma:contentTypeScope="" ma:versionID="239b2302ce42023285c2713d922a1a02">
  <xsd:schema xmlns:xsd="http://www.w3.org/2001/XMLSchema" xmlns:xs="http://www.w3.org/2001/XMLSchema" xmlns:p="http://schemas.microsoft.com/office/2006/metadata/properties" xmlns:ns3="861edf1d-417f-4e48-9c15-ae2952dac327" xmlns:ns4="236e2ac0-68dd-444c-a14f-64c4fc26017c" targetNamespace="http://schemas.microsoft.com/office/2006/metadata/properties" ma:root="true" ma:fieldsID="da75add3ffe0cc64f747bc9e57ec681c" ns3:_="" ns4:_="">
    <xsd:import namespace="861edf1d-417f-4e48-9c15-ae2952dac327"/>
    <xsd:import namespace="236e2ac0-68dd-444c-a14f-64c4fc26017c"/>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edf1d-417f-4e48-9c15-ae2952dac3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6e2ac0-68dd-444c-a14f-64c4fc2601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790FB5-E125-4A42-B260-0C5549809C68}">
  <ds:schemaRefs>
    <ds:schemaRef ds:uri="861edf1d-417f-4e48-9c15-ae2952dac3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36e2ac0-68dd-444c-a14f-64c4fc26017c"/>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25A84F7-D623-4FBF-AABD-0032882169AA}">
  <ds:schemaRefs>
    <ds:schemaRef ds:uri="http://schemas.microsoft.com/sharepoint/v3/contenttype/forms"/>
  </ds:schemaRefs>
</ds:datastoreItem>
</file>

<file path=customXml/itemProps3.xml><?xml version="1.0" encoding="utf-8"?>
<ds:datastoreItem xmlns:ds="http://schemas.openxmlformats.org/officeDocument/2006/customXml" ds:itemID="{723FC285-08BD-4699-93E5-74E0CD1EBE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edf1d-417f-4e48-9c15-ae2952dac327"/>
    <ds:schemaRef ds:uri="236e2ac0-68dd-444c-a14f-64c4fc2601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10482</TotalTime>
  <Words>559</Words>
  <Application>Microsoft Macintosh PowerPoint</Application>
  <PresentationFormat>On-screen Show (4:3)</PresentationFormat>
  <Paragraphs>86</Paragraphs>
  <Slides>14</Slides>
  <Notes>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14</vt:i4>
      </vt:variant>
    </vt:vector>
  </HeadingPairs>
  <TitlesOfParts>
    <vt:vector size="28" baseType="lpstr">
      <vt:lpstr>Arial</vt:lpstr>
      <vt:lpstr>Calibri</vt:lpstr>
      <vt:lpstr>Lato</vt:lpstr>
      <vt:lpstr>Lato Heading</vt:lpstr>
      <vt:lpstr>Lato Light</vt:lpstr>
      <vt:lpstr>Lato Regular</vt:lpstr>
      <vt:lpstr>Noto</vt:lpstr>
      <vt:lpstr>Noto Serif</vt:lpstr>
      <vt:lpstr>Times New Roman</vt:lpstr>
      <vt:lpstr>White Slide, No Logo</vt:lpstr>
      <vt:lpstr>Gray Slide with Logo</vt:lpstr>
      <vt:lpstr>Gray Slide No Logo</vt:lpstr>
      <vt:lpstr>White Slide, No Logo</vt:lpstr>
      <vt:lpstr>OHSU Cool Blues Theme</vt:lpstr>
      <vt:lpstr>PowerPoint Presentation</vt:lpstr>
      <vt:lpstr>PowerPoint Presentation</vt:lpstr>
      <vt:lpstr>PowerPoint Presentation</vt:lpstr>
      <vt:lpstr>PowerPoint Presentation</vt:lpstr>
      <vt:lpstr>PowerPoint Presentation</vt:lpstr>
      <vt:lpstr>PowerPoint Presentation</vt:lpstr>
      <vt:lpstr>Call Duration</vt:lpstr>
      <vt:lpstr>PowerPoint Presentation</vt:lpstr>
      <vt:lpstr>PowerPoint Presentation</vt:lpstr>
      <vt:lpstr>  OPAL-K Call Transfer Status July-Sept 2022  n=254 </vt:lpstr>
      <vt:lpstr>PowerPoint Presentation</vt:lpstr>
      <vt:lpstr>   OPAL-K  Post-Service Survey Feedback from Callers </vt:lpstr>
      <vt:lpstr>OPAL-A  Post-Service-Survey Feedback from Callers</vt:lpstr>
      <vt:lpstr>Future Directions for OPAL</vt:lpstr>
    </vt:vector>
  </TitlesOfParts>
  <Company>Sockeye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Microsoft Office User</cp:lastModifiedBy>
  <cp:revision>395</cp:revision>
  <dcterms:created xsi:type="dcterms:W3CDTF">2015-05-18T16:26:35Z</dcterms:created>
  <dcterms:modified xsi:type="dcterms:W3CDTF">2022-12-29T22:21:36Z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0x010100FD49279799C4F24BAA5D7077FCAFC29A</vt:lpwstr>
  </property>
</Properties>
</file>