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1" r:id="rId9"/>
    <p:sldId id="260" r:id="rId10"/>
    <p:sldId id="265" r:id="rId11"/>
    <p:sldId id="266" r:id="rId12"/>
    <p:sldId id="267" r:id="rId13"/>
    <p:sldId id="269" r:id="rId14"/>
    <p:sldId id="270" r:id="rId15"/>
    <p:sldId id="274" r:id="rId16"/>
    <p:sldId id="280" r:id="rId17"/>
    <p:sldId id="276" r:id="rId18"/>
    <p:sldId id="277" r:id="rId19"/>
    <p:sldId id="28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E9C0F-64CD-4E0C-85EE-0104F40A3CF9}" v="8" dt="2022-06-06T22:46:13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4" autoAdjust="0"/>
  </p:normalViewPr>
  <p:slideViewPr>
    <p:cSldViewPr snapToGrid="0">
      <p:cViewPr varScale="1">
        <p:scale>
          <a:sx n="64" d="100"/>
          <a:sy n="64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 D" userId="886caa7268d6df2b" providerId="LiveId" clId="{088E9C0F-64CD-4E0C-85EE-0104F40A3CF9}"/>
    <pc:docChg chg="custSel addSld delSld modSld sldOrd">
      <pc:chgData name="W D" userId="886caa7268d6df2b" providerId="LiveId" clId="{088E9C0F-64CD-4E0C-85EE-0104F40A3CF9}" dt="2022-06-06T22:50:27.714" v="561" actId="20577"/>
      <pc:docMkLst>
        <pc:docMk/>
      </pc:docMkLst>
      <pc:sldChg chg="modSp mod">
        <pc:chgData name="W D" userId="886caa7268d6df2b" providerId="LiveId" clId="{088E9C0F-64CD-4E0C-85EE-0104F40A3CF9}" dt="2022-06-06T22:45:07.037" v="549" actId="20577"/>
        <pc:sldMkLst>
          <pc:docMk/>
          <pc:sldMk cId="3854030929" sldId="256"/>
        </pc:sldMkLst>
        <pc:spChg chg="mod">
          <ac:chgData name="W D" userId="886caa7268d6df2b" providerId="LiveId" clId="{088E9C0F-64CD-4E0C-85EE-0104F40A3CF9}" dt="2022-06-06T22:45:07.037" v="549" actId="20577"/>
          <ac:spMkLst>
            <pc:docMk/>
            <pc:sldMk cId="3854030929" sldId="256"/>
            <ac:spMk id="3" creationId="{2C873EA8-2D2D-4561-9301-1E0FD4EDCBDA}"/>
          </ac:spMkLst>
        </pc:spChg>
      </pc:sldChg>
      <pc:sldChg chg="del">
        <pc:chgData name="W D" userId="886caa7268d6df2b" providerId="LiveId" clId="{088E9C0F-64CD-4E0C-85EE-0104F40A3CF9}" dt="2022-06-06T22:29:26.474" v="312" actId="47"/>
        <pc:sldMkLst>
          <pc:docMk/>
          <pc:sldMk cId="145741061" sldId="263"/>
        </pc:sldMkLst>
      </pc:sldChg>
      <pc:sldChg chg="modSp mod">
        <pc:chgData name="W D" userId="886caa7268d6df2b" providerId="LiveId" clId="{088E9C0F-64CD-4E0C-85EE-0104F40A3CF9}" dt="2022-06-06T22:46:55.227" v="556" actId="20577"/>
        <pc:sldMkLst>
          <pc:docMk/>
          <pc:sldMk cId="310987312" sldId="266"/>
        </pc:sldMkLst>
        <pc:spChg chg="mod">
          <ac:chgData name="W D" userId="886caa7268d6df2b" providerId="LiveId" clId="{088E9C0F-64CD-4E0C-85EE-0104F40A3CF9}" dt="2022-06-06T22:46:55.227" v="556" actId="20577"/>
          <ac:spMkLst>
            <pc:docMk/>
            <pc:sldMk cId="310987312" sldId="266"/>
            <ac:spMk id="5" creationId="{947798B7-752B-4DBB-BDF2-481D1CCD3A0B}"/>
          </ac:spMkLst>
        </pc:spChg>
      </pc:sldChg>
      <pc:sldChg chg="modNotesTx">
        <pc:chgData name="W D" userId="886caa7268d6df2b" providerId="LiveId" clId="{088E9C0F-64CD-4E0C-85EE-0104F40A3CF9}" dt="2022-06-06T22:33:54.099" v="495" actId="20577"/>
        <pc:sldMkLst>
          <pc:docMk/>
          <pc:sldMk cId="1392421738" sldId="274"/>
        </pc:sldMkLst>
      </pc:sldChg>
      <pc:sldChg chg="modSp mod">
        <pc:chgData name="W D" userId="886caa7268d6df2b" providerId="LiveId" clId="{088E9C0F-64CD-4E0C-85EE-0104F40A3CF9}" dt="2022-06-06T22:50:27.714" v="561" actId="20577"/>
        <pc:sldMkLst>
          <pc:docMk/>
          <pc:sldMk cId="910088954" sldId="276"/>
        </pc:sldMkLst>
        <pc:spChg chg="mod">
          <ac:chgData name="W D" userId="886caa7268d6df2b" providerId="LiveId" clId="{088E9C0F-64CD-4E0C-85EE-0104F40A3CF9}" dt="2022-06-06T22:50:27.714" v="561" actId="20577"/>
          <ac:spMkLst>
            <pc:docMk/>
            <pc:sldMk cId="910088954" sldId="276"/>
            <ac:spMk id="3" creationId="{4A5B2FA8-E4F8-4DDC-BD1F-42F89E2011E7}"/>
          </ac:spMkLst>
        </pc:spChg>
      </pc:sldChg>
      <pc:sldChg chg="modSp mod ord">
        <pc:chgData name="W D" userId="886caa7268d6df2b" providerId="LiveId" clId="{088E9C0F-64CD-4E0C-85EE-0104F40A3CF9}" dt="2022-06-06T22:34:14.126" v="509" actId="20577"/>
        <pc:sldMkLst>
          <pc:docMk/>
          <pc:sldMk cId="1592782914" sldId="277"/>
        </pc:sldMkLst>
        <pc:spChg chg="mod">
          <ac:chgData name="W D" userId="886caa7268d6df2b" providerId="LiveId" clId="{088E9C0F-64CD-4E0C-85EE-0104F40A3CF9}" dt="2022-06-06T22:34:14.126" v="509" actId="20577"/>
          <ac:spMkLst>
            <pc:docMk/>
            <pc:sldMk cId="1592782914" sldId="277"/>
            <ac:spMk id="8" creationId="{83EB7607-9D6D-4B2B-95E3-7256900265BC}"/>
          </ac:spMkLst>
        </pc:spChg>
      </pc:sldChg>
      <pc:sldChg chg="modSp del mod">
        <pc:chgData name="W D" userId="886caa7268d6df2b" providerId="LiveId" clId="{088E9C0F-64CD-4E0C-85EE-0104F40A3CF9}" dt="2022-06-06T22:29:01.802" v="311" actId="47"/>
        <pc:sldMkLst>
          <pc:docMk/>
          <pc:sldMk cId="3231473173" sldId="279"/>
        </pc:sldMkLst>
        <pc:spChg chg="mod">
          <ac:chgData name="W D" userId="886caa7268d6df2b" providerId="LiveId" clId="{088E9C0F-64CD-4E0C-85EE-0104F40A3CF9}" dt="2022-06-06T18:43:39.114" v="190" actId="20577"/>
          <ac:spMkLst>
            <pc:docMk/>
            <pc:sldMk cId="3231473173" sldId="279"/>
            <ac:spMk id="4" creationId="{C717336E-631E-4EE3-AE06-9630996310D9}"/>
          </ac:spMkLst>
        </pc:spChg>
      </pc:sldChg>
      <pc:sldChg chg="addSp modSp">
        <pc:chgData name="W D" userId="886caa7268d6df2b" providerId="LiveId" clId="{088E9C0F-64CD-4E0C-85EE-0104F40A3CF9}" dt="2022-06-06T22:46:13.632" v="550"/>
        <pc:sldMkLst>
          <pc:docMk/>
          <pc:sldMk cId="2980310309" sldId="280"/>
        </pc:sldMkLst>
        <pc:picChg chg="add mod">
          <ac:chgData name="W D" userId="886caa7268d6df2b" providerId="LiveId" clId="{088E9C0F-64CD-4E0C-85EE-0104F40A3CF9}" dt="2022-06-06T22:46:13.632" v="550"/>
          <ac:picMkLst>
            <pc:docMk/>
            <pc:sldMk cId="2980310309" sldId="280"/>
            <ac:picMk id="4" creationId="{EE237D41-423B-8BF7-9152-25DEF0A4D28D}"/>
          </ac:picMkLst>
        </pc:picChg>
      </pc:sldChg>
      <pc:sldChg chg="addSp modSp new mod">
        <pc:chgData name="W D" userId="886caa7268d6df2b" providerId="LiveId" clId="{088E9C0F-64CD-4E0C-85EE-0104F40A3CF9}" dt="2022-06-06T22:44:50.790" v="525"/>
        <pc:sldMkLst>
          <pc:docMk/>
          <pc:sldMk cId="690037926" sldId="281"/>
        </pc:sldMkLst>
        <pc:spChg chg="add mod">
          <ac:chgData name="W D" userId="886caa7268d6df2b" providerId="LiveId" clId="{088E9C0F-64CD-4E0C-85EE-0104F40A3CF9}" dt="2022-06-06T22:44:50.790" v="525"/>
          <ac:spMkLst>
            <pc:docMk/>
            <pc:sldMk cId="690037926" sldId="281"/>
            <ac:spMk id="2" creationId="{58DEF3EE-0352-EFF8-ECAE-1FD32099D82E}"/>
          </ac:spMkLst>
        </pc:spChg>
        <pc:picChg chg="add mod">
          <ac:chgData name="W D" userId="886caa7268d6df2b" providerId="LiveId" clId="{088E9C0F-64CD-4E0C-85EE-0104F40A3CF9}" dt="2022-06-06T22:35:40.136" v="515"/>
          <ac:picMkLst>
            <pc:docMk/>
            <pc:sldMk cId="690037926" sldId="281"/>
            <ac:picMk id="3" creationId="{20B151C1-0EFC-C4E5-E343-4230B12386CD}"/>
          </ac:picMkLst>
        </pc:picChg>
      </pc:sldChg>
    </pc:docChg>
  </pc:docChgLst>
  <pc:docChgLst>
    <pc:chgData name="W D" userId="886caa7268d6df2b" providerId="LiveId" clId="{C866EF06-9A4B-4E19-9499-8236D88B9EC2}"/>
    <pc:docChg chg="delSld">
      <pc:chgData name="W D" userId="886caa7268d6df2b" providerId="LiveId" clId="{C866EF06-9A4B-4E19-9499-8236D88B9EC2}" dt="2022-05-19T16:41:51.389" v="0" actId="47"/>
      <pc:docMkLst>
        <pc:docMk/>
      </pc:docMkLst>
      <pc:sldChg chg="del">
        <pc:chgData name="W D" userId="886caa7268d6df2b" providerId="LiveId" clId="{C866EF06-9A4B-4E19-9499-8236D88B9EC2}" dt="2022-05-19T16:41:51.389" v="0" actId="47"/>
        <pc:sldMkLst>
          <pc:docMk/>
          <pc:sldMk cId="3642069264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B5661-BA69-4059-8420-9812BF03C45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4C879-1BA6-4353-9EC6-CB31F105B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7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Examples</a:t>
            </a:r>
            <a:r>
              <a:rPr lang="en-US" baseline="0" dirty="0"/>
              <a:t> of some sensor technology placed in actual study participant homes.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Goal is to be inconspicuous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BC526-88E6-45C9-AE58-4057578320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1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potential subjects are screened and enrolled in ORCASTRAIT. </a:t>
            </a:r>
          </a:p>
          <a:p>
            <a:endParaRPr lang="en-US" dirty="0"/>
          </a:p>
          <a:p>
            <a:r>
              <a:rPr lang="en-US" dirty="0"/>
              <a:t>They are then re-screened by the STELLA team. </a:t>
            </a:r>
          </a:p>
          <a:p>
            <a:endParaRPr lang="en-US" dirty="0"/>
          </a:p>
          <a:p>
            <a:r>
              <a:rPr lang="en-US" dirty="0"/>
              <a:t>These Data are entered into the NIA’s Clinical Research Operations &amp; Management System (CROMS) system each month.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4C879-1BA6-4353-9EC6-CB31F105B4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30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5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3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0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Content Slide - Inser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480" y="372904"/>
            <a:ext cx="10088880" cy="1006475"/>
          </a:xfrm>
        </p:spPr>
        <p:txBody>
          <a:bodyPr>
            <a:normAutofit/>
          </a:bodyPr>
          <a:lstStyle>
            <a:lvl1pPr>
              <a:defRPr sz="3500">
                <a:solidFill>
                  <a:srgbClr val="00206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0"/>
          </p:nvPr>
        </p:nvSpPr>
        <p:spPr>
          <a:xfrm>
            <a:off x="517524" y="1635760"/>
            <a:ext cx="10973435" cy="4104641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10684509" y="5660304"/>
            <a:ext cx="1452282" cy="1129553"/>
          </a:xfrm>
          <a:prstGeom prst="roundRect">
            <a:avLst/>
          </a:prstGeom>
          <a:solidFill>
            <a:srgbClr val="EFF0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522" y="6223473"/>
            <a:ext cx="1902081" cy="60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5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9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9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6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6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8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9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5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3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9F8D94F-73E9-4947-AFA8-485B43FF7A7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218DC72-18E4-4CA2-BA78-81CEEF71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93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3E4D-57BC-422A-BB38-5CF7F4AAC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9552" y="279919"/>
            <a:ext cx="9498562" cy="3442996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Assessing Acceptability, Cost, and Efficacy of STELLA-Support via Technology:  Living and Learning with Advancing AD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73EA8-2D2D-4561-9301-1E0FD4EDC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3984172"/>
            <a:ext cx="6801612" cy="1869523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r>
              <a:rPr lang="en-US" sz="3700" dirty="0"/>
              <a:t>Oregon Roybal Center for Care Support Translational Research Advantaged by Integrating Technology (ORCASTRAIT)</a:t>
            </a:r>
          </a:p>
          <a:p>
            <a:endParaRPr lang="en-US" sz="3700" i="1" dirty="0"/>
          </a:p>
          <a:p>
            <a:r>
              <a:rPr lang="en-US" sz="3700" i="1" dirty="0"/>
              <a:t>Pilot PIs:  Walter Dawson, DPhil and Allison Lindauer, PhD, APRN</a:t>
            </a:r>
          </a:p>
          <a:p>
            <a:endParaRPr lang="en-US" sz="3700" i="1" dirty="0"/>
          </a:p>
          <a:p>
            <a:r>
              <a:rPr lang="en-US" sz="3700" i="1" dirty="0"/>
              <a:t>June 8, 2022 </a:t>
            </a:r>
            <a:endParaRPr lang="en-US" sz="37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CE2208-14AA-41D6-B875-C839A1FE3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7233" y="5643674"/>
            <a:ext cx="1396105" cy="1158340"/>
          </a:xfrm>
          <a:prstGeom prst="rect">
            <a:avLst/>
          </a:prstGeom>
        </p:spPr>
      </p:pic>
      <p:pic>
        <p:nvPicPr>
          <p:cNvPr id="5" name="Picture 4" descr="OHSU master brand logo." title="OHSU master brand logo.">
            <a:extLst>
              <a:ext uri="{FF2B5EF4-FFF2-40B4-BE49-F238E27FC236}">
                <a16:creationId xmlns:a16="http://schemas.microsoft.com/office/drawing/2014/main" id="{4DC9A845-812E-4F60-83F2-0026AB6B06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243" y="5463353"/>
            <a:ext cx="603495" cy="10340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8C0DA4-D7F4-4D0B-ACB6-7DC5476FB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5262" y="5659178"/>
            <a:ext cx="26479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30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492" y="41071"/>
            <a:ext cx="10088880" cy="904448"/>
          </a:xfrm>
        </p:spPr>
        <p:txBody>
          <a:bodyPr>
            <a:normAutofit/>
          </a:bodyPr>
          <a:lstStyle/>
          <a:p>
            <a:r>
              <a:rPr lang="en-US" sz="3600" dirty="0"/>
              <a:t>ORCATECH Platform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164499" y="6122503"/>
            <a:ext cx="2027501" cy="664796"/>
          </a:xfrm>
          <a:prstGeom prst="rect">
            <a:avLst/>
          </a:prstGeom>
          <a:solidFill>
            <a:srgbClr val="EFF0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1"/>
          <a:stretch/>
        </p:blipFill>
        <p:spPr>
          <a:xfrm rot="16200000">
            <a:off x="7524637" y="2163316"/>
            <a:ext cx="5688785" cy="3457243"/>
          </a:xfrm>
          <a:prstGeom prst="rect">
            <a:avLst/>
          </a:prstGeom>
          <a:ln w="25400">
            <a:solidFill>
              <a:schemeClr val="accent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92" y="1047976"/>
            <a:ext cx="3703321" cy="2468880"/>
          </a:xfrm>
          <a:prstGeom prst="rect">
            <a:avLst/>
          </a:prstGeom>
          <a:ln w="25400">
            <a:solidFill>
              <a:schemeClr val="accent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93" y="3937847"/>
            <a:ext cx="3703320" cy="2468880"/>
          </a:xfrm>
          <a:prstGeom prst="rect">
            <a:avLst/>
          </a:prstGeom>
          <a:ln w="25400">
            <a:solidFill>
              <a:schemeClr val="accent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87395" y="1536731"/>
            <a:ext cx="2747225" cy="1831484"/>
          </a:xfrm>
          <a:prstGeom prst="rect">
            <a:avLst/>
          </a:prstGeom>
          <a:ln w="25400">
            <a:solidFill>
              <a:schemeClr val="accent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750" y="3928112"/>
            <a:ext cx="3812249" cy="2859187"/>
          </a:xfrm>
          <a:prstGeom prst="rect">
            <a:avLst/>
          </a:prstGeom>
          <a:ln w="25400">
            <a:solidFill>
              <a:schemeClr val="accent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Oval 11"/>
          <p:cNvSpPr>
            <a:spLocks noChangeAspect="1"/>
          </p:cNvSpPr>
          <p:nvPr/>
        </p:nvSpPr>
        <p:spPr>
          <a:xfrm>
            <a:off x="2420963" y="1290331"/>
            <a:ext cx="274320" cy="274320"/>
          </a:xfrm>
          <a:prstGeom prst="ellipse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750403" y="4043691"/>
            <a:ext cx="274320" cy="274320"/>
          </a:xfrm>
          <a:prstGeom prst="ellipse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530E91-71C1-427C-85EC-BC3AF1116985}"/>
              </a:ext>
            </a:extLst>
          </p:cNvPr>
          <p:cNvSpPr>
            <a:spLocks noChangeAspect="1"/>
          </p:cNvSpPr>
          <p:nvPr/>
        </p:nvSpPr>
        <p:spPr>
          <a:xfrm>
            <a:off x="5868838" y="2223656"/>
            <a:ext cx="690581" cy="690581"/>
          </a:xfrm>
          <a:prstGeom prst="ellipse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37E0725-23E0-4974-8C96-5D0A58B1CD2B}"/>
              </a:ext>
            </a:extLst>
          </p:cNvPr>
          <p:cNvSpPr>
            <a:spLocks noChangeAspect="1"/>
          </p:cNvSpPr>
          <p:nvPr/>
        </p:nvSpPr>
        <p:spPr>
          <a:xfrm>
            <a:off x="9238391" y="1883408"/>
            <a:ext cx="373986" cy="373986"/>
          </a:xfrm>
          <a:prstGeom prst="ellipse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EB10-1840-459C-9F3B-31CA795F9F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54360" y="0"/>
            <a:ext cx="10515600" cy="867747"/>
          </a:xfrm>
        </p:spPr>
        <p:txBody>
          <a:bodyPr/>
          <a:lstStyle/>
          <a:p>
            <a:r>
              <a:rPr lang="en-US" dirty="0"/>
              <a:t>Cost Measures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8DD6BB-6243-424C-A6FC-A20D2901DA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599" y="5571089"/>
            <a:ext cx="1397977" cy="11605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F114C5-E549-45B6-9296-85BEE1A643A4}"/>
              </a:ext>
            </a:extLst>
          </p:cNvPr>
          <p:cNvSpPr txBox="1"/>
          <p:nvPr/>
        </p:nvSpPr>
        <p:spPr>
          <a:xfrm>
            <a:off x="2125250" y="924839"/>
            <a:ext cx="8379911" cy="57554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100" dirty="0">
                <a:latin typeface="Arial"/>
                <a:cs typeface="Segoe UI"/>
              </a:rPr>
              <a:t>To quantify costs of delivering the STELLA intervention: </a:t>
            </a:r>
            <a:endParaRPr lang="en-US" sz="2100" dirty="0">
              <a:latin typeface="Gill Sans MT" panose="020B0502020104020203"/>
              <a:cs typeface="Segoe UI"/>
            </a:endParaRPr>
          </a:p>
          <a:p>
            <a:endParaRPr lang="en-US" sz="2100" dirty="0">
              <a:latin typeface="Arial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100" dirty="0">
                <a:latin typeface="Arial"/>
                <a:cs typeface="Segoe UI"/>
              </a:rPr>
              <a:t>Costing: measure the costs of implementing intervention </a:t>
            </a:r>
            <a:endParaRPr lang="en-US" sz="2100" dirty="0">
              <a:latin typeface="Gill Sans MT" panose="020B0502020104020203"/>
              <a:cs typeface="Segoe U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Segoe UI"/>
              </a:rPr>
              <a:t>Staff salaries, equipment, in-kind, etc. </a:t>
            </a:r>
          </a:p>
          <a:p>
            <a:endParaRPr lang="en-US" sz="2100" dirty="0">
              <a:latin typeface="Arial"/>
              <a:cs typeface="Segoe UI"/>
            </a:endParaRPr>
          </a:p>
          <a:p>
            <a:r>
              <a:rPr lang="en-US" sz="2100" dirty="0">
                <a:latin typeface="Arial"/>
                <a:cs typeface="Segoe UI"/>
              </a:rPr>
              <a:t>To quantify the cost efficacy of STELLA in relation to BPSD frequency and CP reactivity and ​assess the relationship between costs, BPSD, and care partner burden: </a:t>
            </a:r>
          </a:p>
          <a:p>
            <a:endParaRPr lang="en-US" sz="2100" dirty="0">
              <a:latin typeface="Arial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100" dirty="0">
                <a:latin typeface="Arial"/>
                <a:cs typeface="Segoe UI"/>
              </a:rPr>
              <a:t>Measure weekly out-of-pocket costs reported by CPs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Segoe UI"/>
              </a:rPr>
              <a:t>Costs: Hospitalizations, ED visits, PCP visits, medications (prescription and over the counter), in-home care, respite services</a:t>
            </a:r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Arial"/>
              <a:cs typeface="Segoe U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Segoe UI"/>
              </a:rPr>
              <a:t>Time: measure time devoted to care-related activities ($27 per hour rate) including travel time</a:t>
            </a:r>
            <a:endParaRPr lang="en-US" sz="2000"/>
          </a:p>
          <a:p>
            <a:pPr marL="742950" lvl="1" indent="-285750">
              <a:buFont typeface="Arial"/>
              <a:buChar char="•"/>
            </a:pPr>
            <a:endParaRPr lang="en-US" sz="2000" dirty="0">
              <a:latin typeface="Arial"/>
              <a:cs typeface="Segoe U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Segoe UI"/>
              </a:rPr>
              <a:t>Do expenditures and time change while participating in STELLA?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dirty="0">
              <a:latin typeface="Arial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369572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ADED509D-D4BC-4B9A-A276-995D53476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709" y="1154687"/>
            <a:ext cx="8513617" cy="478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C79D5B-89A6-445D-BC1A-EB55A9F3FE17}"/>
              </a:ext>
            </a:extLst>
          </p:cNvPr>
          <p:cNvSpPr txBox="1"/>
          <p:nvPr/>
        </p:nvSpPr>
        <p:spPr>
          <a:xfrm>
            <a:off x="4973782" y="303495"/>
            <a:ext cx="419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Enrollment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68A62E-261B-4F8D-9E37-18CA9C81705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811" y="5589751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21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74DC-3BBA-4DBC-B288-529F0555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B6913-FBEC-49B8-89FC-5626A7F37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Pending!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237D41-423B-8BF7-9152-25DEF0A4D28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811" y="5589751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10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7CE84-2A3A-431F-AD63-8F1E292BF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Positive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B2FA8-E4F8-4DDC-BD1F-42F89E201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5" y="3143249"/>
            <a:ext cx="4577219" cy="3082059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/>
              <a:t>Participants like the intervention</a:t>
            </a:r>
          </a:p>
          <a:p>
            <a:r>
              <a:rPr lang="en-US" sz="3600" dirty="0"/>
              <a:t>"I feel like I got a little more attuned to how things affect him."</a:t>
            </a:r>
          </a:p>
          <a:p>
            <a:r>
              <a:rPr lang="en-US" sz="3600" dirty="0"/>
              <a:t>Early improvement: </a:t>
            </a:r>
          </a:p>
          <a:p>
            <a:pPr lvl="1"/>
            <a:r>
              <a:rPr lang="en-US" sz="3400" dirty="0"/>
              <a:t>"I already feel progress.”</a:t>
            </a:r>
          </a:p>
          <a:p>
            <a:pPr lvl="1"/>
            <a:r>
              <a:rPr lang="en-US" sz="3400" dirty="0"/>
              <a:t> "My first impulse was to lose it."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555293-6969-472B-A072-A54EEF91802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Difficult enrollment</a:t>
            </a:r>
          </a:p>
          <a:p>
            <a:r>
              <a:rPr lang="en-US" sz="4000" dirty="0"/>
              <a:t>Many adverse events</a:t>
            </a:r>
          </a:p>
          <a:p>
            <a:r>
              <a:rPr lang="en-US" sz="4000" dirty="0"/>
              <a:t>Staff changes</a:t>
            </a:r>
          </a:p>
          <a:p>
            <a:r>
              <a:rPr lang="en-US" sz="4000" dirty="0"/>
              <a:t>Tech issues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08DC36-DB56-4A57-BC6C-B7F0843A4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Negative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1170CD-FA52-4C78-A91C-6232CE92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Interesting Findings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D01C43-3C71-408A-B9FF-692B96966B8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599" y="5561758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8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07D7091-A161-4C0F-89F8-430D6793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3EB7607-9D6D-4B2B-95E3-72569002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Overall positive</a:t>
            </a:r>
          </a:p>
          <a:p>
            <a:r>
              <a:rPr lang="en-US" sz="3200" dirty="0"/>
              <a:t>Excellent CP engagement</a:t>
            </a:r>
          </a:p>
          <a:p>
            <a:r>
              <a:rPr lang="en-US" sz="3200" dirty="0"/>
              <a:t>Groundwork for future studies</a:t>
            </a:r>
          </a:p>
          <a:p>
            <a:r>
              <a:rPr lang="en-US" sz="3200" dirty="0"/>
              <a:t>Future use by reimbursement systems?</a:t>
            </a:r>
          </a:p>
          <a:p>
            <a:endParaRPr lang="en-US" sz="3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52680C-847F-493E-8BB8-845D3BC38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863" y="5497617"/>
            <a:ext cx="1402202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78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DEF3EE-0352-EFF8-ECAE-1FD32099D82E}"/>
              </a:ext>
            </a:extLst>
          </p:cNvPr>
          <p:cNvSpPr txBox="1"/>
          <p:nvPr/>
        </p:nvSpPr>
        <p:spPr>
          <a:xfrm>
            <a:off x="2494384" y="1967061"/>
            <a:ext cx="72032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Thank you! 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2400" b="1" dirty="0"/>
              <a:t>Email: dawsonw@ohsu.edu and lindauer@ohsu.edu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B151C1-0EFC-C4E5-E343-4230B1238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863" y="5497617"/>
            <a:ext cx="1402202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03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4E16-370F-45EA-8B06-A7AAC74C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90F43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B91A-56AA-40DA-B38C-39E548F3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76144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Care Partners for persons with dementia experience both positive and negative health outcomes due to due their caregiving effort.</a:t>
            </a:r>
          </a:p>
          <a:p>
            <a:r>
              <a:rPr lang="en-US" sz="2400" dirty="0"/>
              <a:t>Measuring these outcomes is difficult due to biases.</a:t>
            </a:r>
          </a:p>
          <a:p>
            <a:r>
              <a:rPr lang="en-US" sz="2400" dirty="0"/>
              <a:t>Understanding the effect of an intervention could be finessed by assessing objective outcomes to complement subjective findings. </a:t>
            </a:r>
          </a:p>
          <a:p>
            <a:r>
              <a:rPr lang="en-US" sz="2400" dirty="0"/>
              <a:t>Little is known about the interaction between costs and objective outcomes for Care Partners who receive a psychoeducational intervention.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D453BD-E531-464E-8807-CD1DA2FE942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598" y="5589751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319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FF02D-430F-4F9B-A6D2-6B4D1D605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90F43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43C24-9818-445E-A621-DF1AB60A3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Support via Telehealth: Living and Learning with Advancing AD (STELLA) developed from STAR-C (Teri et al., 2005)</a:t>
            </a:r>
          </a:p>
          <a:p>
            <a:r>
              <a:rPr lang="en-US" sz="2800" dirty="0"/>
              <a:t>Modified to be administered via telehealth (Lindauer et al, 2018; 2019)</a:t>
            </a:r>
          </a:p>
          <a:p>
            <a:r>
              <a:rPr lang="en-US" sz="2800" dirty="0"/>
              <a:t>Adapted to address Care Partner behaviors and Care Partner isolation (Lindauer et al, 2021)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90B0EC-B72E-4359-AD5F-9CEF6D59B1B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268" y="5552428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2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FF02D-430F-4F9B-A6D2-6B4D1D605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248" y="302218"/>
            <a:ext cx="7729728" cy="1188720"/>
          </a:xfrm>
        </p:spPr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43C24-9818-445E-A621-DF1AB60A3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6410" y="1731872"/>
            <a:ext cx="7729728" cy="339425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Care-related out-of-pocket costs are high</a:t>
            </a:r>
          </a:p>
          <a:p>
            <a:pPr lvl="1">
              <a:buFont typeface="Arial"/>
              <a:buChar char="•"/>
            </a:pPr>
            <a:r>
              <a:rPr lang="en-US" sz="2600" dirty="0">
                <a:ea typeface="+mn-lt"/>
                <a:cs typeface="+mn-lt"/>
              </a:rPr>
              <a:t>$7,242 average annual costs to care partners (AARP, 2021) </a:t>
            </a:r>
          </a:p>
          <a:p>
            <a:pPr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Societal indirect costs related to caregiving as much as $400-600 billion annually</a:t>
            </a:r>
          </a:p>
          <a:p>
            <a:pPr>
              <a:buFont typeface="Arial"/>
              <a:buChar char="•"/>
            </a:pPr>
            <a:r>
              <a:rPr lang="en-US" sz="2800" dirty="0"/>
              <a:t>Dementia-related costs especially high </a:t>
            </a:r>
          </a:p>
          <a:p>
            <a:pPr>
              <a:buFont typeface="Arial"/>
              <a:buChar char="•"/>
            </a:pPr>
            <a:r>
              <a:rPr lang="en-US" sz="2800" dirty="0"/>
              <a:t>What are the links between behaviors and out-of-pocket costs and how do we mitigate? 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FF24C6-391D-4027-92C8-ABD497E15AB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2929" y="5561758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4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4843F-382F-4797-9F4C-86290FE6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23" y="213987"/>
            <a:ext cx="10515600" cy="998993"/>
          </a:xfrm>
        </p:spPr>
        <p:txBody>
          <a:bodyPr/>
          <a:lstStyle/>
          <a:p>
            <a:r>
              <a:rPr lang="en-US" dirty="0">
                <a:solidFill>
                  <a:srgbClr val="090F43"/>
                </a:solidFill>
              </a:rPr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1A39B-FC38-4FB5-85C4-ABA00F4D1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23" y="1399589"/>
            <a:ext cx="11353800" cy="51044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1.</a:t>
            </a:r>
            <a:r>
              <a:rPr lang="en-US" dirty="0"/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Using quantitative and qualitative approaches, assess feasibility and participant acceptability of </a:t>
            </a: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(a) STELLA, and </a:t>
            </a:r>
          </a:p>
          <a:p>
            <a:pPr marL="457200" lvl="1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(b) the assessment methods (subjective measures and unobtrusive objective monitoring). 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Using quantitative strategies, assess the preliminary effect of STELLA on 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(a) the affective impact of caregiving, Care Partner cognitive function and person with 	dementia quality of life, and on 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(b) Care Partner and person with dementia objective digital behavioral biomarkers 	(activity, sleep and time together). 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Test the feasibility of employing digital behavioral biomarker data, combined with qualitative Care Partner feedback, to assess mechanisms of behavior change before, during and after the STELLA intervention. 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Quantify the costs of delivering the STELLA intervention.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Quantify the cost efficacy of STELLA in relation to BPSD frequency and CP reactivity and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assess the relationship between costs, BPSD, and care partner burden.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5FC7DB-ACAD-4ADA-964D-8C56D25D38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912" y="5561758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74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F9C8B-B6DA-48AF-95CA-78EE48BD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90F43"/>
                </a:solidFill>
              </a:rPr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D6F0-C335-4EE5-9FFA-A2C629916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28070"/>
          </a:xfrm>
        </p:spPr>
        <p:txBody>
          <a:bodyPr>
            <a:normAutofit fontScale="85000" lnSpcReduction="10000"/>
          </a:bodyPr>
          <a:lstStyle/>
          <a:p>
            <a:r>
              <a:rPr lang="en-US" sz="2600" dirty="0"/>
              <a:t>13 family members caring for individuals with dementia participated in an 8-week intervention in which a Guide </a:t>
            </a:r>
          </a:p>
          <a:p>
            <a:r>
              <a:rPr lang="en-US" sz="2600" dirty="0"/>
              <a:t>Sensors and other technologies used in participants’ homes to monitor and detect early changes in health, cognitive function, activity, and behavioral-functional signatures of patients and Care Partners. </a:t>
            </a:r>
            <a:endParaRPr lang="en-US" sz="2600" dirty="0">
              <a:effectLst/>
            </a:endParaRPr>
          </a:p>
          <a:p>
            <a:r>
              <a:rPr lang="en-US" sz="2600" dirty="0"/>
              <a:t>We will assess the relationship between behavioral symptom frequency, care partner reactivity, and out-of-pocket costs for care partners. We will compare the objective and subjective findings to identify trends that correlate with burden and cost.</a:t>
            </a:r>
            <a:endParaRPr lang="en-US" sz="2600" dirty="0">
              <a:effectLst/>
            </a:endParaRPr>
          </a:p>
          <a:p>
            <a:pPr marL="0" indent="0">
              <a:buNone/>
            </a:pPr>
            <a:r>
              <a:rPr lang="en-US" sz="2600" b="1" dirty="0"/>
              <a:t> </a:t>
            </a:r>
            <a:endParaRPr lang="en-US" sz="26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5C09A3-7882-487A-BEE4-5727633AAF7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259" y="5599081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29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812" y="264896"/>
            <a:ext cx="7729728" cy="1188720"/>
          </a:xfrm>
        </p:spPr>
        <p:txBody>
          <a:bodyPr/>
          <a:lstStyle/>
          <a:p>
            <a:r>
              <a:rPr lang="en-US" dirty="0"/>
              <a:t>Tele-STELLA Intervention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292" y="1690688"/>
            <a:ext cx="5220768" cy="380922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276" y="5627073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0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B6726-B25B-4D21-807C-66005DE34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" y="150521"/>
            <a:ext cx="4669972" cy="885177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90F43"/>
                </a:solidFill>
              </a:rPr>
              <a:t>Focus on Behaviors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0C38DDF-6504-42FD-8B85-F4E6229B2A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0807" y="81972"/>
            <a:ext cx="6901193" cy="65601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7798B7-752B-4DBB-BDF2-481D1CCD3A0B}"/>
              </a:ext>
            </a:extLst>
          </p:cNvPr>
          <p:cNvSpPr txBox="1"/>
          <p:nvPr/>
        </p:nvSpPr>
        <p:spPr>
          <a:xfrm>
            <a:off x="923730" y="1688840"/>
            <a:ext cx="3331029" cy="4031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90F43"/>
                </a:solidFill>
              </a:rPr>
              <a:t>The “behaviors” come from both the person with dementia and the Care Partner, and can be both pleasant and distressing.</a:t>
            </a:r>
          </a:p>
        </p:txBody>
      </p:sp>
    </p:spTree>
    <p:extLst>
      <p:ext uri="{BB962C8B-B14F-4D97-AF65-F5344CB8AC3E}">
        <p14:creationId xmlns:p14="http://schemas.microsoft.com/office/powerpoint/2010/main" val="31098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EB10-1840-459C-9F3B-31CA795F9F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3224" y="2397967"/>
            <a:ext cx="2799184" cy="1418253"/>
          </a:xfrm>
        </p:spPr>
        <p:txBody>
          <a:bodyPr>
            <a:normAutofit/>
          </a:bodyPr>
          <a:lstStyle/>
          <a:p>
            <a:r>
              <a:rPr lang="en-US" dirty="0"/>
              <a:t>Subjective </a:t>
            </a:r>
            <a:br>
              <a:rPr lang="en-US" dirty="0"/>
            </a:br>
            <a:r>
              <a:rPr lang="en-US" dirty="0"/>
              <a:t>Measures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9C2876-2AFB-4744-BAA2-CC85A141B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89422"/>
              </p:ext>
            </p:extLst>
          </p:nvPr>
        </p:nvGraphicFramePr>
        <p:xfrm>
          <a:off x="3461659" y="112764"/>
          <a:ext cx="6737418" cy="6632472"/>
        </p:xfrm>
        <a:graphic>
          <a:graphicData uri="http://schemas.openxmlformats.org/drawingml/2006/table">
            <a:tbl>
              <a:tblPr firstRow="1" firstCol="1" bandRow="1"/>
              <a:tblGrid>
                <a:gridCol w="2636923">
                  <a:extLst>
                    <a:ext uri="{9D8B030D-6E8A-4147-A177-3AD203B41FA5}">
                      <a16:colId xmlns:a16="http://schemas.microsoft.com/office/drawing/2014/main" val="619191746"/>
                    </a:ext>
                  </a:extLst>
                </a:gridCol>
                <a:gridCol w="4100495">
                  <a:extLst>
                    <a:ext uri="{9D8B030D-6E8A-4147-A177-3AD203B41FA5}">
                      <a16:colId xmlns:a16="http://schemas.microsoft.com/office/drawing/2014/main" val="2333999441"/>
                    </a:ext>
                  </a:extLst>
                </a:gridCol>
              </a:tblGrid>
              <a:tr h="103601">
                <a:tc gridSpan="2">
                  <a:txBody>
                    <a:bodyPr/>
                    <a:lstStyle/>
                    <a:p>
                      <a:pPr marL="0" marR="0" indent="1397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Subjective Assessments</a:t>
                      </a:r>
                      <a:endParaRPr lang="en-US" sz="14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447614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49904"/>
                  </a:ext>
                </a:extLst>
              </a:tr>
              <a:tr h="168924">
                <a:tc gridSpan="2">
                  <a:txBody>
                    <a:bodyPr/>
                    <a:lstStyle/>
                    <a:p>
                      <a:pPr marL="0" marR="0" indent="1397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Mercury Baseline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860334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Demographics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Demographics, including hours/week caregiving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52301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Revised Memory &amp; Behavioral Problems Checklist (RMBPC)</a:t>
                      </a: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 of frequency and reactivity to behavioral and psychological symptoms of dementia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597898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Personalized target problem assessment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partner-identified targeted problem assessment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24927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Zarit Burden Interview (ZBI)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4-item measure of burden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29496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Center for Epidemiologic Studies Depression Scale (CESD-10)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10-item depression measure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0685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Marwit Meuser Caregiver Grief Index-Short Form (MMCGI-SF)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0" indent="-11176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partner pre-death grief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629886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Placement plan scale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One-item assessment of plans for plans for placement for family member with dementia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275463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QoL AD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13-item assessment of quality of life for both the care partner and the person with dementia.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853883"/>
                  </a:ext>
                </a:extLst>
              </a:tr>
              <a:tr h="168924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Starlet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70269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ZBI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996462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CESD-10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545314"/>
                  </a:ext>
                </a:extLst>
              </a:tr>
              <a:tr h="168924">
                <a:tc gridSpan="2">
                  <a:txBody>
                    <a:bodyPr/>
                    <a:lstStyle/>
                    <a:p>
                      <a:pPr marL="0" marR="0" indent="88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Venus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279471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RMBPC</a:t>
                      </a: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 Baseline for descriptions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Baseline: 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08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STELLA contact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08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Experience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08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-Demographic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196133"/>
                  </a:ext>
                </a:extLst>
              </a:tr>
              <a:tr h="3378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Personalized target problem assessment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005316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ZBI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485223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CESD-10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53168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MMCGI-SF 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803250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Placement plan scale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48588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QoL-AD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909289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STELLA contact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STELLA care partner contact post intervention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55619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STELLA Experience Survey</a:t>
                      </a:r>
                      <a:endParaRPr lang="en-US" sz="110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0" indent="-11176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16-item + comments on satisfaction, privacy, ease of use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9375"/>
                  </a:ext>
                </a:extLst>
              </a:tr>
              <a:tr h="168924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Earth Assessment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6640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RMBPC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 Baseline for descriptions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Baseline: 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08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STELLA contact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08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-Experience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08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-Demographic survey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88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51099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ZBI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41197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CESD-10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877589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MMCGI-SF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514097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Placement plan scale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938481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QoL-AD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648972"/>
                  </a:ext>
                </a:extLst>
              </a:tr>
              <a:tr h="1689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90F4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STELLA contact</a:t>
                      </a:r>
                      <a:endParaRPr lang="en-US" sz="1100" dirty="0">
                        <a:solidFill>
                          <a:srgbClr val="090F4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11" marR="48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01975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B57CE36-4606-47EE-B3CB-F4D09BF6A7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260" y="5586063"/>
            <a:ext cx="1397977" cy="11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700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52283C93AA764B9BDB8DE51654FF57" ma:contentTypeVersion="14" ma:contentTypeDescription="Create a new document." ma:contentTypeScope="" ma:versionID="cd4d1e10450eb87bbf622edb7cd6e8da">
  <xsd:schema xmlns:xsd="http://www.w3.org/2001/XMLSchema" xmlns:xs="http://www.w3.org/2001/XMLSchema" xmlns:p="http://schemas.microsoft.com/office/2006/metadata/properties" xmlns:ns3="39e6ee1f-d5be-4a8b-b313-4f7d99bca0b1" xmlns:ns4="d7bbd026-e179-4c50-bff9-317700c825e6" targetNamespace="http://schemas.microsoft.com/office/2006/metadata/properties" ma:root="true" ma:fieldsID="80117fa428dad93c53eab8d7d97d291c" ns3:_="" ns4:_="">
    <xsd:import namespace="39e6ee1f-d5be-4a8b-b313-4f7d99bca0b1"/>
    <xsd:import namespace="d7bbd026-e179-4c50-bff9-317700c825e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6ee1f-d5be-4a8b-b313-4f7d99bca0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bd026-e179-4c50-bff9-317700c825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2AD2E4-5059-46D5-A2D4-7068C60DA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e6ee1f-d5be-4a8b-b313-4f7d99bca0b1"/>
    <ds:schemaRef ds:uri="d7bbd026-e179-4c50-bff9-317700c825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09C63E-D158-4376-8D3D-913F7486BA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FBDF65-2D68-44A6-BA02-72CE3D2A7A33}">
  <ds:schemaRefs>
    <ds:schemaRef ds:uri="d7bbd026-e179-4c50-bff9-317700c825e6"/>
    <ds:schemaRef ds:uri="http://purl.org/dc/elements/1.1/"/>
    <ds:schemaRef ds:uri="39e6ee1f-d5be-4a8b-b313-4f7d99bca0b1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490</TotalTime>
  <Words>990</Words>
  <Application>Microsoft Office PowerPoint</Application>
  <PresentationFormat>Widescreen</PresentationFormat>
  <Paragraphs>146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Gill Sans MT</vt:lpstr>
      <vt:lpstr>Lato Medium</vt:lpstr>
      <vt:lpstr>Segoe UI</vt:lpstr>
      <vt:lpstr>Symbol</vt:lpstr>
      <vt:lpstr>Times New Roman</vt:lpstr>
      <vt:lpstr>Parcel</vt:lpstr>
      <vt:lpstr>Assessing Acceptability, Cost, and Efficacy of STELLA-Support via Technology:  Living and Learning with Advancing AD</vt:lpstr>
      <vt:lpstr>Background</vt:lpstr>
      <vt:lpstr>Background</vt:lpstr>
      <vt:lpstr>Background </vt:lpstr>
      <vt:lpstr>Aims</vt:lpstr>
      <vt:lpstr>Description</vt:lpstr>
      <vt:lpstr>Tele-STELLA Intervention</vt:lpstr>
      <vt:lpstr>Focus on Behaviors</vt:lpstr>
      <vt:lpstr>Subjective  Measures</vt:lpstr>
      <vt:lpstr>ORCATECH Platform</vt:lpstr>
      <vt:lpstr>Cost Measures</vt:lpstr>
      <vt:lpstr>PowerPoint Presentation</vt:lpstr>
      <vt:lpstr>Findings</vt:lpstr>
      <vt:lpstr>Interesting Findings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Acceptability, Cost, and Efficacy of STELLA-Support via Technology:  Living and Learning with Advancing AD</dc:title>
  <dc:creator>Allison Lindauer</dc:creator>
  <cp:lastModifiedBy>Ona Golonka</cp:lastModifiedBy>
  <cp:revision>231</cp:revision>
  <dcterms:created xsi:type="dcterms:W3CDTF">2021-10-12T13:27:32Z</dcterms:created>
  <dcterms:modified xsi:type="dcterms:W3CDTF">2022-06-10T07:41:47Z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0x0101000352283C93AA764B9BDB8DE51654FF57</vt:lpwstr>
  </property>
</Properties>
</file>